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5" r:id="rId4"/>
    <p:sldMasterId id="2147483688" r:id="rId5"/>
  </p:sldMasterIdLst>
  <p:notesMasterIdLst>
    <p:notesMasterId r:id="rId8"/>
  </p:notesMasterIdLst>
  <p:handoutMasterIdLst>
    <p:handoutMasterId r:id="rId69"/>
  </p:handoutMasterIdLst>
  <p:sldIdLst>
    <p:sldId id="256" r:id="rId6"/>
    <p:sldId id="321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8" r:id="rId63"/>
    <p:sldId id="313" r:id="rId64"/>
    <p:sldId id="314" r:id="rId65"/>
    <p:sldId id="283" r:id="rId66"/>
    <p:sldId id="284" r:id="rId67"/>
    <p:sldId id="315" r:id="rId68"/>
  </p:sldIdLst>
  <p:sldSz cx="9144000" cy="6858000"/>
  <p:notesSz cx="7772400" cy="10058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2.xml"/><Relationship Id="rId69" Type="http://schemas.openxmlformats.org/officeDocument/2006/relationships/handoutMaster" Target="handoutMasters/handoutMaster1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0" Type="http://schemas.openxmlformats.org/officeDocument/2006/relationships/slide" Target="slides/slide54.xml"/><Relationship Id="rId6" Type="http://schemas.openxmlformats.org/officeDocument/2006/relationships/slide" Target="slides/slide1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817112" cy="5551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5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989570" y="0"/>
            <a:ext cx="3817112" cy="5551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5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509108"/>
            <a:ext cx="3817112" cy="5551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5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989570" y="10509108"/>
            <a:ext cx="3817112" cy="5551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5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817112" cy="5551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989570" y="0"/>
            <a:ext cx="3817112" cy="5551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85088" y="1383030"/>
            <a:ext cx="6638544" cy="373418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880872" y="5324666"/>
            <a:ext cx="7046976" cy="435654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509108"/>
            <a:ext cx="3817112" cy="5551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989570" y="10509108"/>
            <a:ext cx="3817112" cy="5551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76c31a909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76c31a909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majority voting counts the votes of the base learners and predicts the final labels as the label with the majority of votes.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 hasCustomPrompt="1"/>
          </p:nvPr>
        </p:nvSpPr>
        <p:spPr>
          <a:xfrm>
            <a:off x="716375" y="1623100"/>
            <a:ext cx="6825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type="subTitle" idx="1"/>
          </p:nvPr>
        </p:nvSpPr>
        <p:spPr>
          <a:xfrm>
            <a:off x="716375" y="2797900"/>
            <a:ext cx="22563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2"/>
          </p:nvPr>
        </p:nvSpPr>
        <p:spPr>
          <a:xfrm>
            <a:off x="716375" y="2266700"/>
            <a:ext cx="22563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title" idx="3" hasCustomPrompt="1"/>
          </p:nvPr>
        </p:nvSpPr>
        <p:spPr>
          <a:xfrm>
            <a:off x="3201275" y="1623100"/>
            <a:ext cx="6825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type="subTitle" idx="4"/>
          </p:nvPr>
        </p:nvSpPr>
        <p:spPr>
          <a:xfrm>
            <a:off x="3201275" y="2797900"/>
            <a:ext cx="22563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type="subTitle" idx="5"/>
          </p:nvPr>
        </p:nvSpPr>
        <p:spPr>
          <a:xfrm>
            <a:off x="3201275" y="2266700"/>
            <a:ext cx="22563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type="title" idx="6" hasCustomPrompt="1"/>
          </p:nvPr>
        </p:nvSpPr>
        <p:spPr>
          <a:xfrm>
            <a:off x="5686175" y="1623100"/>
            <a:ext cx="6825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type="subTitle" idx="7"/>
          </p:nvPr>
        </p:nvSpPr>
        <p:spPr>
          <a:xfrm>
            <a:off x="5686175" y="2797900"/>
            <a:ext cx="22563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type="subTitle" idx="8"/>
          </p:nvPr>
        </p:nvSpPr>
        <p:spPr>
          <a:xfrm>
            <a:off x="5686175" y="2266700"/>
            <a:ext cx="22563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type="title" idx="9" hasCustomPrompt="1"/>
          </p:nvPr>
        </p:nvSpPr>
        <p:spPr>
          <a:xfrm>
            <a:off x="716375" y="4043233"/>
            <a:ext cx="6825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type="subTitle" idx="13"/>
          </p:nvPr>
        </p:nvSpPr>
        <p:spPr>
          <a:xfrm>
            <a:off x="716375" y="5218033"/>
            <a:ext cx="22563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4"/>
          </p:nvPr>
        </p:nvSpPr>
        <p:spPr>
          <a:xfrm>
            <a:off x="716375" y="4686833"/>
            <a:ext cx="22563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type="title" idx="15" hasCustomPrompt="1"/>
          </p:nvPr>
        </p:nvSpPr>
        <p:spPr>
          <a:xfrm>
            <a:off x="3201275" y="4043233"/>
            <a:ext cx="6825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type="subTitle" idx="16"/>
          </p:nvPr>
        </p:nvSpPr>
        <p:spPr>
          <a:xfrm>
            <a:off x="3201275" y="5218033"/>
            <a:ext cx="22563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type="subTitle" idx="17"/>
          </p:nvPr>
        </p:nvSpPr>
        <p:spPr>
          <a:xfrm>
            <a:off x="3201275" y="4686833"/>
            <a:ext cx="22563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type="title" idx="18" hasCustomPrompt="1"/>
          </p:nvPr>
        </p:nvSpPr>
        <p:spPr>
          <a:xfrm>
            <a:off x="5686175" y="4043233"/>
            <a:ext cx="6825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type="subTitle" idx="19"/>
          </p:nvPr>
        </p:nvSpPr>
        <p:spPr>
          <a:xfrm>
            <a:off x="5686175" y="5218033"/>
            <a:ext cx="22563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type="subTitle" idx="20"/>
          </p:nvPr>
        </p:nvSpPr>
        <p:spPr>
          <a:xfrm>
            <a:off x="5686175" y="4686833"/>
            <a:ext cx="22563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type="title" idx="21"/>
          </p:nvPr>
        </p:nvSpPr>
        <p:spPr>
          <a:xfrm>
            <a:off x="716375" y="593367"/>
            <a:ext cx="771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93" name="Google Shape;93;p13"/>
          <p:cNvGrpSpPr/>
          <p:nvPr/>
        </p:nvGrpSpPr>
        <p:grpSpPr>
          <a:xfrm>
            <a:off x="6088174" y="-1987800"/>
            <a:ext cx="6289650" cy="12109436"/>
            <a:chOff x="6088174" y="-1490850"/>
            <a:chExt cx="6289650" cy="9082077"/>
          </a:xfrm>
        </p:grpSpPr>
        <p:pic>
          <p:nvPicPr>
            <p:cNvPr id="94" name="Google Shape;94;p1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088174" y="-1490850"/>
              <a:ext cx="6289650" cy="9082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937587" y="-98897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CA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CA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CA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CA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CA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CA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CA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CA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4" Type="http://schemas.openxmlformats.org/officeDocument/2006/relationships/theme" Target="../theme/theme3.xml"/><Relationship Id="rId13" Type="http://schemas.openxmlformats.org/officeDocument/2006/relationships/image" Target="../media/image4.jpeg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4" Type="http://schemas.openxmlformats.org/officeDocument/2006/relationships/theme" Target="../theme/theme4.xml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Box 1"/>
          <p:cNvSpPr/>
          <p:nvPr/>
        </p:nvSpPr>
        <p:spPr>
          <a:xfrm>
            <a:off x="3994200" y="6531840"/>
            <a:ext cx="11556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9B1D719E-EC8F-4B73-8672-CDE765C79A6C}" type="slidenum"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</a:fld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Click to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edit the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title text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format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"/>
          <p:cNvSpPr/>
          <p:nvPr/>
        </p:nvSpPr>
        <p:spPr>
          <a:xfrm>
            <a:off x="3994200" y="6531840"/>
            <a:ext cx="11556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80F24082-7316-4EDF-A681-3ADA2D58DA71}" type="slidenum"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</a:fld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40" name="TextBox 1"/>
          <p:cNvSpPr/>
          <p:nvPr/>
        </p:nvSpPr>
        <p:spPr>
          <a:xfrm>
            <a:off x="3994200" y="6531840"/>
            <a:ext cx="11556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3B85F764-9374-4688-B2DF-1E8A6AD1F923}" type="slidenum"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</a:fld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Click to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edit the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title text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format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Click to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edit the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title text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format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"/>
          <p:cNvSpPr/>
          <p:nvPr/>
        </p:nvSpPr>
        <p:spPr>
          <a:xfrm>
            <a:off x="3994200" y="6531840"/>
            <a:ext cx="11556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80F24082-7316-4EDF-A681-3ADA2D58DA71}" type="slidenum"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</a:fld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40" name="TextBox 1"/>
          <p:cNvSpPr/>
          <p:nvPr/>
        </p:nvSpPr>
        <p:spPr>
          <a:xfrm>
            <a:off x="3994200" y="6531840"/>
            <a:ext cx="11556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3B85F764-9374-4688-B2DF-1E8A6AD1F923}" type="slidenum"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</a:fld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Click to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edit the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title text </a:t>
            </a: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format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0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19" Type="http://schemas.openxmlformats.org/officeDocument/2006/relationships/image" Target="../media/image38.png"/><Relationship Id="rId18" Type="http://schemas.openxmlformats.org/officeDocument/2006/relationships/image" Target="../media/image37.png"/><Relationship Id="rId17" Type="http://schemas.openxmlformats.org/officeDocument/2006/relationships/image" Target="../media/image36.png"/><Relationship Id="rId16" Type="http://schemas.openxmlformats.org/officeDocument/2006/relationships/image" Target="../media/image35.jpeg"/><Relationship Id="rId15" Type="http://schemas.openxmlformats.org/officeDocument/2006/relationships/image" Target="../media/image34.jpeg"/><Relationship Id="rId14" Type="http://schemas.openxmlformats.org/officeDocument/2006/relationships/image" Target="../media/image33.jpeg"/><Relationship Id="rId13" Type="http://schemas.openxmlformats.org/officeDocument/2006/relationships/image" Target="../media/image32.jpeg"/><Relationship Id="rId12" Type="http://schemas.openxmlformats.org/officeDocument/2006/relationships/image" Target="../media/image31.jpeg"/><Relationship Id="rId11" Type="http://schemas.openxmlformats.org/officeDocument/2006/relationships/image" Target="../media/image30.jpeg"/><Relationship Id="rId10" Type="http://schemas.openxmlformats.org/officeDocument/2006/relationships/image" Target="../media/image29.jpe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0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19" Type="http://schemas.openxmlformats.org/officeDocument/2006/relationships/image" Target="../media/image38.png"/><Relationship Id="rId18" Type="http://schemas.openxmlformats.org/officeDocument/2006/relationships/image" Target="../media/image37.png"/><Relationship Id="rId17" Type="http://schemas.openxmlformats.org/officeDocument/2006/relationships/image" Target="../media/image36.png"/><Relationship Id="rId16" Type="http://schemas.openxmlformats.org/officeDocument/2006/relationships/image" Target="../media/image35.jpeg"/><Relationship Id="rId15" Type="http://schemas.openxmlformats.org/officeDocument/2006/relationships/image" Target="../media/image34.jpeg"/><Relationship Id="rId14" Type="http://schemas.openxmlformats.org/officeDocument/2006/relationships/image" Target="../media/image33.jpeg"/><Relationship Id="rId13" Type="http://schemas.openxmlformats.org/officeDocument/2006/relationships/image" Target="../media/image32.jpeg"/><Relationship Id="rId12" Type="http://schemas.openxmlformats.org/officeDocument/2006/relationships/image" Target="../media/image31.jpeg"/><Relationship Id="rId11" Type="http://schemas.openxmlformats.org/officeDocument/2006/relationships/image" Target="../media/image30.jpeg"/><Relationship Id="rId10" Type="http://schemas.openxmlformats.org/officeDocument/2006/relationships/image" Target="../media/image29.jpe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2.jpeg"/><Relationship Id="rId5" Type="http://schemas.openxmlformats.org/officeDocument/2006/relationships/image" Target="../media/image41.jpeg"/><Relationship Id="rId4" Type="http://schemas.openxmlformats.org/officeDocument/2006/relationships/image" Target="../media/image33.jpeg"/><Relationship Id="rId3" Type="http://schemas.openxmlformats.org/officeDocument/2006/relationships/image" Target="../media/image40.jpeg"/><Relationship Id="rId2" Type="http://schemas.openxmlformats.org/officeDocument/2006/relationships/image" Target="../media/image31.jpeg"/><Relationship Id="rId1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47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32.jpeg"/><Relationship Id="rId5" Type="http://schemas.openxmlformats.org/officeDocument/2006/relationships/image" Target="../media/image41.jpeg"/><Relationship Id="rId4" Type="http://schemas.openxmlformats.org/officeDocument/2006/relationships/image" Target="../media/image33.jpeg"/><Relationship Id="rId3" Type="http://schemas.openxmlformats.org/officeDocument/2006/relationships/image" Target="../media/image40.jpeg"/><Relationship Id="rId2" Type="http://schemas.openxmlformats.org/officeDocument/2006/relationships/image" Target="../media/image31.jpeg"/><Relationship Id="rId1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6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0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19" Type="http://schemas.openxmlformats.org/officeDocument/2006/relationships/image" Target="../media/image38.png"/><Relationship Id="rId18" Type="http://schemas.openxmlformats.org/officeDocument/2006/relationships/image" Target="../media/image37.png"/><Relationship Id="rId17" Type="http://schemas.openxmlformats.org/officeDocument/2006/relationships/image" Target="../media/image36.png"/><Relationship Id="rId16" Type="http://schemas.openxmlformats.org/officeDocument/2006/relationships/image" Target="../media/image35.jpeg"/><Relationship Id="rId15" Type="http://schemas.openxmlformats.org/officeDocument/2006/relationships/image" Target="../media/image34.jpeg"/><Relationship Id="rId14" Type="http://schemas.openxmlformats.org/officeDocument/2006/relationships/image" Target="../media/image33.jpeg"/><Relationship Id="rId13" Type="http://schemas.openxmlformats.org/officeDocument/2006/relationships/image" Target="../media/image32.jpeg"/><Relationship Id="rId12" Type="http://schemas.openxmlformats.org/officeDocument/2006/relationships/image" Target="../media/image31.jpeg"/><Relationship Id="rId11" Type="http://schemas.openxmlformats.org/officeDocument/2006/relationships/image" Target="../media/image30.jpeg"/><Relationship Id="rId10" Type="http://schemas.openxmlformats.org/officeDocument/2006/relationships/image" Target="../media/image29.jpe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14.xml"/><Relationship Id="rId10" Type="http://schemas.openxmlformats.org/officeDocument/2006/relationships/image" Target="../media/image14.jpe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0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19" Type="http://schemas.openxmlformats.org/officeDocument/2006/relationships/image" Target="../media/image38.png"/><Relationship Id="rId18" Type="http://schemas.openxmlformats.org/officeDocument/2006/relationships/image" Target="../media/image37.png"/><Relationship Id="rId17" Type="http://schemas.openxmlformats.org/officeDocument/2006/relationships/image" Target="../media/image36.png"/><Relationship Id="rId16" Type="http://schemas.openxmlformats.org/officeDocument/2006/relationships/image" Target="../media/image35.jpeg"/><Relationship Id="rId15" Type="http://schemas.openxmlformats.org/officeDocument/2006/relationships/image" Target="../media/image34.jpeg"/><Relationship Id="rId14" Type="http://schemas.openxmlformats.org/officeDocument/2006/relationships/image" Target="../media/image33.jpeg"/><Relationship Id="rId13" Type="http://schemas.openxmlformats.org/officeDocument/2006/relationships/image" Target="../media/image32.jpeg"/><Relationship Id="rId12" Type="http://schemas.openxmlformats.org/officeDocument/2006/relationships/image" Target="../media/image31.jpeg"/><Relationship Id="rId11" Type="http://schemas.openxmlformats.org/officeDocument/2006/relationships/image" Target="../media/image30.jpeg"/><Relationship Id="rId10" Type="http://schemas.openxmlformats.org/officeDocument/2006/relationships/image" Target="../media/image29.jpeg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tags" Target="../tags/tag8.xml"/><Relationship Id="rId7" Type="http://schemas.openxmlformats.org/officeDocument/2006/relationships/image" Target="../media/image80.png"/><Relationship Id="rId6" Type="http://schemas.openxmlformats.org/officeDocument/2006/relationships/tags" Target="../tags/tag7.xml"/><Relationship Id="rId5" Type="http://schemas.openxmlformats.org/officeDocument/2006/relationships/image" Target="../media/image79.png"/><Relationship Id="rId4" Type="http://schemas.openxmlformats.org/officeDocument/2006/relationships/tags" Target="../tags/tag6.xml"/><Relationship Id="rId34" Type="http://schemas.openxmlformats.org/officeDocument/2006/relationships/slideLayout" Target="../slideLayouts/slideLayout1.xml"/><Relationship Id="rId33" Type="http://schemas.openxmlformats.org/officeDocument/2006/relationships/image" Target="../media/image90.png"/><Relationship Id="rId32" Type="http://schemas.openxmlformats.org/officeDocument/2006/relationships/tags" Target="../tags/tag23.xml"/><Relationship Id="rId31" Type="http://schemas.openxmlformats.org/officeDocument/2006/relationships/image" Target="../media/image89.png"/><Relationship Id="rId30" Type="http://schemas.openxmlformats.org/officeDocument/2006/relationships/tags" Target="../tags/tag22.xml"/><Relationship Id="rId3" Type="http://schemas.openxmlformats.org/officeDocument/2006/relationships/image" Target="../media/image78.png"/><Relationship Id="rId29" Type="http://schemas.openxmlformats.org/officeDocument/2006/relationships/image" Target="../media/image88.png"/><Relationship Id="rId28" Type="http://schemas.openxmlformats.org/officeDocument/2006/relationships/tags" Target="../tags/tag21.xml"/><Relationship Id="rId27" Type="http://schemas.openxmlformats.org/officeDocument/2006/relationships/image" Target="../media/image87.png"/><Relationship Id="rId26" Type="http://schemas.openxmlformats.org/officeDocument/2006/relationships/tags" Target="../tags/tag20.xml"/><Relationship Id="rId25" Type="http://schemas.openxmlformats.org/officeDocument/2006/relationships/image" Target="../media/image86.png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tags" Target="../tags/tag5.xml"/><Relationship Id="rId19" Type="http://schemas.openxmlformats.org/officeDocument/2006/relationships/tags" Target="../tags/tag14.xml"/><Relationship Id="rId18" Type="http://schemas.openxmlformats.org/officeDocument/2006/relationships/image" Target="../media/image85.png"/><Relationship Id="rId17" Type="http://schemas.openxmlformats.org/officeDocument/2006/relationships/tags" Target="../tags/tag13.xml"/><Relationship Id="rId16" Type="http://schemas.openxmlformats.org/officeDocument/2006/relationships/image" Target="../media/image84.png"/><Relationship Id="rId15" Type="http://schemas.openxmlformats.org/officeDocument/2006/relationships/tags" Target="../tags/tag12.xml"/><Relationship Id="rId14" Type="http://schemas.openxmlformats.org/officeDocument/2006/relationships/image" Target="../media/image83.png"/><Relationship Id="rId13" Type="http://schemas.openxmlformats.org/officeDocument/2006/relationships/tags" Target="../tags/tag11.xml"/><Relationship Id="rId12" Type="http://schemas.openxmlformats.org/officeDocument/2006/relationships/image" Target="../media/image82.pn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3"/>
          <p:cNvSpPr/>
          <p:nvPr/>
        </p:nvSpPr>
        <p:spPr>
          <a:xfrm>
            <a:off x="828040" y="1772920"/>
            <a:ext cx="7679690" cy="207581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801329"/>
                </a:solidFill>
                <a:latin typeface="Times New Roman" panose="02020603050405020304" charset="0"/>
                <a:ea typeface="DejaVu Sans"/>
                <a:cs typeface="Times New Roman" panose="02020603050405020304" charset="0"/>
              </a:rPr>
              <a:t>Addressing Data Scarcity with 2D Projection-based 3D Point Cloud Semantic Segmentation</a:t>
            </a:r>
            <a:endParaRPr lang="en-US" sz="3600" b="0" strike="noStrike" spc="-1">
              <a:solidFill>
                <a:srgbClr val="801329"/>
              </a:solidFill>
              <a:latin typeface="Times New Roman" panose="02020603050405020304" charset="0"/>
              <a:ea typeface="DejaVu Sans"/>
              <a:cs typeface="Times New Roman" panose="02020603050405020304" charset="0"/>
            </a:endParaRPr>
          </a:p>
        </p:txBody>
      </p:sp>
      <p:sp>
        <p:nvSpPr>
          <p:cNvPr id="118" name="Subtitle 4"/>
          <p:cNvSpPr/>
          <p:nvPr/>
        </p:nvSpPr>
        <p:spPr>
          <a:xfrm>
            <a:off x="181800" y="5099760"/>
            <a:ext cx="4206960" cy="8953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Presenter</a:t>
            </a:r>
            <a:r>
              <a:rPr lang="en-US" sz="20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: Xi Luo, MASc student</a:t>
            </a:r>
            <a:endParaRPr lang="en-CA" sz="20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Supervisor</a:t>
            </a:r>
            <a:r>
              <a:rPr lang="en-US" sz="20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: Jong Won Ma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119" name="Text Box 3"/>
          <p:cNvSpPr/>
          <p:nvPr/>
        </p:nvSpPr>
        <p:spPr>
          <a:xfrm>
            <a:off x="181800" y="4190400"/>
            <a:ext cx="304704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801329"/>
                </a:solidFill>
                <a:latin typeface="Times New Roman" panose="02020603050405020304"/>
                <a:ea typeface="MS PGothic" panose="020B0600070205080204" charset="-128"/>
              </a:rPr>
              <a:t>March 13, 2025</a:t>
            </a:r>
            <a:endParaRPr lang="en-CA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120" name="Subtitle 4"/>
          <p:cNvSpPr/>
          <p:nvPr/>
        </p:nvSpPr>
        <p:spPr>
          <a:xfrm>
            <a:off x="6489360" y="5099760"/>
            <a:ext cx="2472480" cy="8953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1" i="1" u="sng" strike="noStrike" spc="-1">
                <a:solidFill>
                  <a:srgbClr val="782336"/>
                </a:solidFill>
                <a:uFillTx/>
                <a:latin typeface="Times New Roman" panose="02020603050405020304"/>
                <a:ea typeface="MS PGothic" panose="020B0600070205080204" charset="-128"/>
              </a:rPr>
              <a:t>Committee Members</a:t>
            </a:r>
            <a:endParaRPr lang="en-CA" sz="20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Dr. Sanghyeok Han</a:t>
            </a:r>
            <a:endParaRPr lang="en-CA" sz="20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Dr. Po-Han Chen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705" y="481330"/>
            <a:ext cx="333184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Banner" panose="02000505000000020004" charset="0"/>
                <a:cs typeface="Sitka Banner" panose="02000505000000020004" charset="0"/>
              </a:rPr>
              <a:t>Master Thesis Defence</a:t>
            </a:r>
            <a:endParaRPr lang="en-US" altLang="zh-CN" sz="2400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Banner" panose="02000505000000020004" charset="0"/>
              <a:cs typeface="Sitka Banner" panose="02000505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1"/>
          <p:cNvSpPr/>
          <p:nvPr/>
        </p:nvSpPr>
        <p:spPr>
          <a:xfrm>
            <a:off x="3985920" y="3842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252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253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54" name="PlaceHolder 2"/>
          <p:cNvSpPr/>
          <p:nvPr/>
        </p:nvSpPr>
        <p:spPr>
          <a:xfrm>
            <a:off x="3513600" y="3341520"/>
            <a:ext cx="4816080" cy="50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Deep learning-based methods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55" name="PlaceHolder 2"/>
          <p:cNvSpPr/>
          <p:nvPr/>
        </p:nvSpPr>
        <p:spPr>
          <a:xfrm>
            <a:off x="6360840" y="4205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Projection based deep learning methods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56" name="Rectangle: Rounded Corners 18"/>
          <p:cNvSpPr/>
          <p:nvPr/>
        </p:nvSpPr>
        <p:spPr>
          <a:xfrm>
            <a:off x="3513600" y="3273120"/>
            <a:ext cx="503568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Rectangle: Rounded Corners 19"/>
          <p:cNvSpPr/>
          <p:nvPr/>
        </p:nvSpPr>
        <p:spPr>
          <a:xfrm>
            <a:off x="6284160" y="3851280"/>
            <a:ext cx="1825920" cy="1890720"/>
          </a:xfrm>
          <a:prstGeom prst="roundRect">
            <a:avLst>
              <a:gd name="adj" fmla="val 965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PlaceHolder 2"/>
          <p:cNvSpPr/>
          <p:nvPr/>
        </p:nvSpPr>
        <p:spPr>
          <a:xfrm>
            <a:off x="4062240" y="4196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Non-projection based deep learning method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59" name="文本框 17"/>
          <p:cNvSpPr/>
          <p:nvPr/>
        </p:nvSpPr>
        <p:spPr>
          <a:xfrm>
            <a:off x="820800" y="2064600"/>
            <a:ext cx="705168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260" name="TextBox 5"/>
          <p:cNvSpPr/>
          <p:nvPr/>
        </p:nvSpPr>
        <p:spPr>
          <a:xfrm>
            <a:off x="437760" y="4566960"/>
            <a:ext cx="27129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3D Points as an input [3]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61" name="TextBox 8"/>
          <p:cNvSpPr/>
          <p:nvPr/>
        </p:nvSpPr>
        <p:spPr>
          <a:xfrm>
            <a:off x="603360" y="6096600"/>
            <a:ext cx="23817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Voxel as an input [4]</a:t>
            </a:r>
            <a:endParaRPr lang="en-CA" sz="1800" b="0" strike="noStrike" spc="-1">
              <a:latin typeface="Arial" panose="020B0604020202020204"/>
            </a:endParaRPr>
          </a:p>
        </p:txBody>
      </p:sp>
      <p:pic>
        <p:nvPicPr>
          <p:cNvPr id="262" name="Picture 9" descr="A diagram of a network&#10;&#10;AI-generated content may be incorrect.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" y="3273120"/>
            <a:ext cx="3156840" cy="1344240"/>
          </a:xfrm>
          <a:prstGeom prst="rect">
            <a:avLst/>
          </a:prstGeom>
          <a:ln w="0">
            <a:noFill/>
          </a:ln>
        </p:spPr>
      </p:pic>
      <p:pic>
        <p:nvPicPr>
          <p:cNvPr id="263" name="Picture 10" descr="A diagram of a block&#10;&#10;AI-generated content may be incorrect."/>
          <p:cNvPicPr/>
          <p:nvPr/>
        </p:nvPicPr>
        <p:blipFill>
          <a:blip r:embed="rId2"/>
          <a:stretch>
            <a:fillRect/>
          </a:stretch>
        </p:blipFill>
        <p:spPr>
          <a:xfrm>
            <a:off x="217800" y="4948200"/>
            <a:ext cx="2932920" cy="1136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: Rounded Corners 21"/>
          <p:cNvSpPr/>
          <p:nvPr/>
        </p:nvSpPr>
        <p:spPr>
          <a:xfrm>
            <a:off x="3985920" y="3842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266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267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68" name="PlaceHolder 2"/>
          <p:cNvSpPr/>
          <p:nvPr/>
        </p:nvSpPr>
        <p:spPr>
          <a:xfrm>
            <a:off x="3513600" y="3341520"/>
            <a:ext cx="4816080" cy="50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Deep learning-based methods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69" name="PlaceHolder 2"/>
          <p:cNvSpPr/>
          <p:nvPr/>
        </p:nvSpPr>
        <p:spPr>
          <a:xfrm>
            <a:off x="6360840" y="4205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Projection based deep learning methods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70" name="Rectangle: Rounded Corners 18"/>
          <p:cNvSpPr/>
          <p:nvPr/>
        </p:nvSpPr>
        <p:spPr>
          <a:xfrm>
            <a:off x="3513600" y="3273120"/>
            <a:ext cx="503568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Rectangle: Rounded Corners 19"/>
          <p:cNvSpPr/>
          <p:nvPr/>
        </p:nvSpPr>
        <p:spPr>
          <a:xfrm>
            <a:off x="6284160" y="3851280"/>
            <a:ext cx="1825920" cy="1890720"/>
          </a:xfrm>
          <a:prstGeom prst="roundRect">
            <a:avLst>
              <a:gd name="adj" fmla="val 965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PlaceHolder 2"/>
          <p:cNvSpPr/>
          <p:nvPr/>
        </p:nvSpPr>
        <p:spPr>
          <a:xfrm>
            <a:off x="4062240" y="4196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Non-projection based deep learning method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73" name="文本框 17"/>
          <p:cNvSpPr/>
          <p:nvPr/>
        </p:nvSpPr>
        <p:spPr>
          <a:xfrm>
            <a:off x="820800" y="206460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274" name="TextBox 5"/>
          <p:cNvSpPr/>
          <p:nvPr/>
        </p:nvSpPr>
        <p:spPr>
          <a:xfrm>
            <a:off x="437760" y="4566960"/>
            <a:ext cx="27129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3D Points as an input [</a:t>
            </a:r>
            <a:r>
              <a:rPr lang="en-US" sz="1800" b="0" strike="noStrike" spc="-1">
                <a:solidFill>
                  <a:srgbClr val="FF0000"/>
                </a:solidFill>
                <a:latin typeface="Arial" panose="020B0604020202020204"/>
                <a:ea typeface="DejaVu Sans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]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603360" y="6096600"/>
            <a:ext cx="23817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Voxel as an input [</a:t>
            </a:r>
            <a:r>
              <a:rPr lang="en-US" sz="1800" b="0" strike="noStrike" spc="-1">
                <a:solidFill>
                  <a:srgbClr val="FF0000"/>
                </a:solidFill>
                <a:latin typeface="Arial" panose="020B0604020202020204"/>
                <a:ea typeface="DejaVu Sans"/>
              </a:rPr>
              <a:t>4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]</a:t>
            </a:r>
            <a:endParaRPr lang="en-CA" sz="1800" b="0" strike="noStrike" spc="-1">
              <a:latin typeface="Arial" panose="020B0604020202020204"/>
            </a:endParaRPr>
          </a:p>
        </p:txBody>
      </p:sp>
      <p:pic>
        <p:nvPicPr>
          <p:cNvPr id="276" name="Picture 9" descr="A diagram of a network&#10;&#10;AI-generated content may be incorrect.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" y="3273120"/>
            <a:ext cx="3156840" cy="134424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10" descr="A diagram of a block&#10;&#10;AI-generated content may be incorrect."/>
          <p:cNvPicPr/>
          <p:nvPr/>
        </p:nvPicPr>
        <p:blipFill>
          <a:blip r:embed="rId2"/>
          <a:stretch>
            <a:fillRect/>
          </a:stretch>
        </p:blipFill>
        <p:spPr>
          <a:xfrm>
            <a:off x="217800" y="4948200"/>
            <a:ext cx="2932920" cy="1136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: Rounded Corners 19"/>
          <p:cNvSpPr/>
          <p:nvPr/>
        </p:nvSpPr>
        <p:spPr>
          <a:xfrm>
            <a:off x="6284160" y="3851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Rectangle: Rounded Corners 21"/>
          <p:cNvSpPr/>
          <p:nvPr/>
        </p:nvSpPr>
        <p:spPr>
          <a:xfrm>
            <a:off x="3985920" y="3842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281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282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83" name="PlaceHolder 2"/>
          <p:cNvSpPr/>
          <p:nvPr/>
        </p:nvSpPr>
        <p:spPr>
          <a:xfrm>
            <a:off x="3513600" y="3341520"/>
            <a:ext cx="4816080" cy="50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Deep learning-based methods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284" name="PlaceHolder 2"/>
          <p:cNvSpPr/>
          <p:nvPr/>
        </p:nvSpPr>
        <p:spPr>
          <a:xfrm>
            <a:off x="6360840" y="4205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Projection based deep learning methods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85" name="Rectangle: Rounded Corners 18"/>
          <p:cNvSpPr/>
          <p:nvPr/>
        </p:nvSpPr>
        <p:spPr>
          <a:xfrm>
            <a:off x="3513600" y="3273120"/>
            <a:ext cx="503568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PlaceHolder 2"/>
          <p:cNvSpPr/>
          <p:nvPr/>
        </p:nvSpPr>
        <p:spPr>
          <a:xfrm>
            <a:off x="4062240" y="4196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Non-projection based deep learning method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87" name="文本框 17"/>
          <p:cNvSpPr/>
          <p:nvPr/>
        </p:nvSpPr>
        <p:spPr>
          <a:xfrm>
            <a:off x="820800" y="206460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288" name="TextBox 17"/>
          <p:cNvSpPr/>
          <p:nvPr/>
        </p:nvSpPr>
        <p:spPr>
          <a:xfrm>
            <a:off x="122040" y="6064560"/>
            <a:ext cx="367344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Hybrid 2D &amp; 3D as an input [</a:t>
            </a:r>
            <a:r>
              <a:rPr lang="en-US" sz="1800" b="0" strike="noStrike" spc="-1">
                <a:solidFill>
                  <a:srgbClr val="FF0000"/>
                </a:solidFill>
                <a:latin typeface="Arial" panose="020B0604020202020204"/>
                <a:ea typeface="DejaVu Sans"/>
              </a:rPr>
              <a:t>5-8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]</a:t>
            </a:r>
            <a:endParaRPr lang="en-CA" sz="1800" b="0" strike="noStrike" spc="-1">
              <a:latin typeface="Arial" panose="020B0604020202020204"/>
            </a:endParaRPr>
          </a:p>
        </p:txBody>
      </p:sp>
      <p:pic>
        <p:nvPicPr>
          <p:cNvPr id="289" name="Picture 23" descr="A diagram of a computer system&#10;&#10;AI-generated content may be incorrect."/>
          <p:cNvPicPr/>
          <p:nvPr/>
        </p:nvPicPr>
        <p:blipFill>
          <a:blip r:embed="rId1"/>
          <a:srcRect l="2631" t="10533" r="83379" b="17591"/>
          <a:stretch>
            <a:fillRect/>
          </a:stretch>
        </p:blipFill>
        <p:spPr>
          <a:xfrm>
            <a:off x="122040" y="3216960"/>
            <a:ext cx="1100520" cy="271584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24" descr="A diagram of a computer system&#10;&#10;AI-generated content may be incorrect."/>
          <p:cNvPicPr/>
          <p:nvPr/>
        </p:nvPicPr>
        <p:blipFill>
          <a:blip r:embed="rId1"/>
          <a:srcRect l="70951" t="7216" r="3758" b="63613"/>
          <a:stretch>
            <a:fillRect/>
          </a:stretch>
        </p:blipFill>
        <p:spPr>
          <a:xfrm>
            <a:off x="1439640" y="3858120"/>
            <a:ext cx="1985760" cy="1099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: Rounded Corners 19"/>
          <p:cNvSpPr/>
          <p:nvPr/>
        </p:nvSpPr>
        <p:spPr>
          <a:xfrm>
            <a:off x="6284160" y="3851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Rectangle: Rounded Corners 21"/>
          <p:cNvSpPr/>
          <p:nvPr/>
        </p:nvSpPr>
        <p:spPr>
          <a:xfrm>
            <a:off x="3985920" y="3842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294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295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96" name="PlaceHolder 2"/>
          <p:cNvSpPr/>
          <p:nvPr/>
        </p:nvSpPr>
        <p:spPr>
          <a:xfrm>
            <a:off x="3513600" y="3341520"/>
            <a:ext cx="4816080" cy="50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Deep learning-based methods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297" name="PlaceHolder 2"/>
          <p:cNvSpPr/>
          <p:nvPr/>
        </p:nvSpPr>
        <p:spPr>
          <a:xfrm>
            <a:off x="6360840" y="4205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Projection based deep learning methods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98" name="Rectangle: Rounded Corners 18"/>
          <p:cNvSpPr/>
          <p:nvPr/>
        </p:nvSpPr>
        <p:spPr>
          <a:xfrm>
            <a:off x="3513600" y="3273120"/>
            <a:ext cx="503568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PlaceHolder 2"/>
          <p:cNvSpPr/>
          <p:nvPr/>
        </p:nvSpPr>
        <p:spPr>
          <a:xfrm>
            <a:off x="4062240" y="4196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Non-projection based deep learning method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300" name="文本框 17"/>
          <p:cNvSpPr/>
          <p:nvPr/>
        </p:nvSpPr>
        <p:spPr>
          <a:xfrm>
            <a:off x="820800" y="206460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301" name="TextBox 17"/>
          <p:cNvSpPr/>
          <p:nvPr/>
        </p:nvSpPr>
        <p:spPr>
          <a:xfrm>
            <a:off x="122040" y="6064560"/>
            <a:ext cx="367344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Hybrid 2D &amp; 3D as an input [</a:t>
            </a:r>
            <a:r>
              <a:rPr lang="en-US" sz="1800" b="0" strike="noStrike" spc="-1">
                <a:solidFill>
                  <a:srgbClr val="FF0000"/>
                </a:solidFill>
                <a:latin typeface="Arial" panose="020B0604020202020204"/>
                <a:ea typeface="DejaVu Sans"/>
              </a:rPr>
              <a:t>5-8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]</a:t>
            </a:r>
            <a:endParaRPr lang="en-CA" sz="1800" b="0" strike="noStrike" spc="-1">
              <a:latin typeface="Arial" panose="020B0604020202020204"/>
            </a:endParaRPr>
          </a:p>
        </p:txBody>
      </p:sp>
      <p:pic>
        <p:nvPicPr>
          <p:cNvPr id="302" name="Picture 23" descr="A diagram of a computer system&#10;&#10;AI-generated content may be incorrect."/>
          <p:cNvPicPr/>
          <p:nvPr/>
        </p:nvPicPr>
        <p:blipFill>
          <a:blip r:embed="rId1"/>
          <a:srcRect l="1549" t="736" r="3428" b="786"/>
          <a:stretch>
            <a:fillRect/>
          </a:stretch>
        </p:blipFill>
        <p:spPr>
          <a:xfrm>
            <a:off x="132715" y="3501390"/>
            <a:ext cx="3304540" cy="211137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: Rounded Corners 19"/>
          <p:cNvSpPr/>
          <p:nvPr/>
        </p:nvSpPr>
        <p:spPr>
          <a:xfrm>
            <a:off x="6284160" y="3851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Rectangle: Rounded Corners 21"/>
          <p:cNvSpPr/>
          <p:nvPr/>
        </p:nvSpPr>
        <p:spPr>
          <a:xfrm>
            <a:off x="3985920" y="3842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Motivation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307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Point of Departure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308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309" name="PlaceHolder 2"/>
          <p:cNvSpPr/>
          <p:nvPr/>
        </p:nvSpPr>
        <p:spPr>
          <a:xfrm>
            <a:off x="3513600" y="3341520"/>
            <a:ext cx="4816080" cy="50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Deep learning-based methods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310" name="PlaceHolder 2"/>
          <p:cNvSpPr/>
          <p:nvPr/>
        </p:nvSpPr>
        <p:spPr>
          <a:xfrm>
            <a:off x="6360840" y="4205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Projection based deep learning methods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311" name="Rectangle: Rounded Corners 18"/>
          <p:cNvSpPr/>
          <p:nvPr/>
        </p:nvSpPr>
        <p:spPr>
          <a:xfrm>
            <a:off x="3513600" y="3273120"/>
            <a:ext cx="503568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PlaceHolder 2"/>
          <p:cNvSpPr/>
          <p:nvPr/>
        </p:nvSpPr>
        <p:spPr>
          <a:xfrm>
            <a:off x="4062240" y="4196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Non-projection based deep learning method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313" name="文本框 17"/>
          <p:cNvSpPr/>
          <p:nvPr/>
        </p:nvSpPr>
        <p:spPr>
          <a:xfrm>
            <a:off x="820800" y="206460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: Rounded Corners 19"/>
          <p:cNvSpPr/>
          <p:nvPr/>
        </p:nvSpPr>
        <p:spPr>
          <a:xfrm>
            <a:off x="6284160" y="3851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Rectangle: Rounded Corners 21"/>
          <p:cNvSpPr/>
          <p:nvPr/>
        </p:nvSpPr>
        <p:spPr>
          <a:xfrm>
            <a:off x="3985920" y="3842280"/>
            <a:ext cx="1825920" cy="1890720"/>
          </a:xfrm>
          <a:prstGeom prst="roundRect">
            <a:avLst>
              <a:gd name="adj" fmla="val 9658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Motivation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317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Point of Departure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318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319" name="PlaceHolder 2"/>
          <p:cNvSpPr/>
          <p:nvPr/>
        </p:nvSpPr>
        <p:spPr>
          <a:xfrm>
            <a:off x="3513600" y="3341520"/>
            <a:ext cx="4816080" cy="50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Deep learning-based methods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320" name="PlaceHolder 2"/>
          <p:cNvSpPr/>
          <p:nvPr/>
        </p:nvSpPr>
        <p:spPr>
          <a:xfrm>
            <a:off x="6360840" y="4205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Projection based deep learning methods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321" name="Rectangle: Rounded Corners 18"/>
          <p:cNvSpPr/>
          <p:nvPr/>
        </p:nvSpPr>
        <p:spPr>
          <a:xfrm>
            <a:off x="3513600" y="3273120"/>
            <a:ext cx="503568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PlaceHolder 2"/>
          <p:cNvSpPr/>
          <p:nvPr/>
        </p:nvSpPr>
        <p:spPr>
          <a:xfrm>
            <a:off x="4062240" y="4196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Non-projection based deep learning method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323" name="文本框 17"/>
          <p:cNvSpPr/>
          <p:nvPr/>
        </p:nvSpPr>
        <p:spPr>
          <a:xfrm>
            <a:off x="820800" y="206460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324" name="Arrow: Right 5"/>
          <p:cNvSpPr/>
          <p:nvPr/>
        </p:nvSpPr>
        <p:spPr>
          <a:xfrm>
            <a:off x="163080" y="4407480"/>
            <a:ext cx="638640" cy="460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文本框 17"/>
          <p:cNvSpPr/>
          <p:nvPr/>
        </p:nvSpPr>
        <p:spPr>
          <a:xfrm>
            <a:off x="820800" y="3307680"/>
            <a:ext cx="2491560" cy="2529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What happens if we only rely on the 2D Image (i.e., Color) as an input for 3D Semantic Segmentation?</a:t>
            </a:r>
            <a:endParaRPr lang="en-CA" sz="2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(limited 3D – unlimited 2D – 3D)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组合 3"/>
          <p:cNvGrpSpPr/>
          <p:nvPr/>
        </p:nvGrpSpPr>
        <p:grpSpPr>
          <a:xfrm>
            <a:off x="224280" y="1516320"/>
            <a:ext cx="8695080" cy="5023800"/>
            <a:chOff x="224280" y="1516320"/>
            <a:chExt cx="8695080" cy="5023800"/>
          </a:xfrm>
        </p:grpSpPr>
        <p:pic>
          <p:nvPicPr>
            <p:cNvPr id="327" name="Picture 55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990800" y="4824000"/>
              <a:ext cx="1572480" cy="90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8" name="Picture 5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976040" y="2350080"/>
              <a:ext cx="1085760" cy="147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9" name="图片 11" descr="图片包含 游戏机, 建筑, 砖, 石头&#10;&#10;AI 生成的内容可能不正确。"/>
            <p:cNvPicPr/>
            <p:nvPr/>
          </p:nvPicPr>
          <p:blipFill>
            <a:blip r:embed="rId3"/>
            <a:srcRect t="223" r="11869"/>
            <a:stretch>
              <a:fillRect/>
            </a:stretch>
          </p:blipFill>
          <p:spPr>
            <a:xfrm>
              <a:off x="2032920" y="3859560"/>
              <a:ext cx="977760" cy="791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30" name="Group 32"/>
            <p:cNvGrpSpPr/>
            <p:nvPr/>
          </p:nvGrpSpPr>
          <p:grpSpPr>
            <a:xfrm>
              <a:off x="5040720" y="2867400"/>
              <a:ext cx="3878640" cy="3648240"/>
              <a:chOff x="5040720" y="2867400"/>
              <a:chExt cx="3878640" cy="3648240"/>
            </a:xfrm>
          </p:grpSpPr>
          <p:grpSp>
            <p:nvGrpSpPr>
              <p:cNvPr id="331" name="Group 17"/>
              <p:cNvGrpSpPr/>
              <p:nvPr/>
            </p:nvGrpSpPr>
            <p:grpSpPr>
              <a:xfrm>
                <a:off x="5040720" y="2867400"/>
                <a:ext cx="3878640" cy="3648240"/>
                <a:chOff x="5040720" y="2867400"/>
                <a:chExt cx="3878640" cy="3648240"/>
              </a:xfrm>
            </p:grpSpPr>
            <p:sp>
              <p:nvSpPr>
                <p:cNvPr id="332" name="Round Diagonal Corner Rectangle 19"/>
                <p:cNvSpPr/>
                <p:nvPr/>
              </p:nvSpPr>
              <p:spPr>
                <a:xfrm>
                  <a:off x="5340600" y="2867400"/>
                  <a:ext cx="1765080" cy="2318400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chemeClr val="bg2">
                    <a:lumMod val="75000"/>
                    <a:alpha val="22000"/>
                  </a:schemeClr>
                </a:solidFill>
                <a:ln w="25400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333" name="Text Box 24"/>
                <p:cNvSpPr/>
                <p:nvPr/>
              </p:nvSpPr>
              <p:spPr>
                <a:xfrm>
                  <a:off x="5040720" y="5339520"/>
                  <a:ext cx="2495160" cy="454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2D Convolutional Networks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334" name="Text Box 27"/>
                <p:cNvSpPr/>
                <p:nvPr/>
              </p:nvSpPr>
              <p:spPr>
                <a:xfrm>
                  <a:off x="6900840" y="6060960"/>
                  <a:ext cx="2018520" cy="454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Reprojected 3D Semantic Point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</p:grpSp>
          <p:pic>
            <p:nvPicPr>
              <p:cNvPr id="335" name="Picture 29" descr="Architecture-of-the-U-Net-example-for-512512-as-the-size-of-input-data-Each-white-box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7320" y="3095640"/>
                <a:ext cx="1525320" cy="734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36" name="Picture 30"/>
              <p:cNvPicPr/>
              <p:nvPr/>
            </p:nvPicPr>
            <p:blipFill>
              <a:blip r:embed="rId5"/>
              <a:srcRect t="2767" b="581"/>
              <a:stretch>
                <a:fillRect/>
              </a:stretch>
            </p:blipFill>
            <p:spPr>
              <a:xfrm>
                <a:off x="5441040" y="4122360"/>
                <a:ext cx="1564920" cy="8204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37" name="Group 58"/>
            <p:cNvGrpSpPr/>
            <p:nvPr/>
          </p:nvGrpSpPr>
          <p:grpSpPr>
            <a:xfrm>
              <a:off x="224280" y="2433240"/>
              <a:ext cx="3837960" cy="3737160"/>
              <a:chOff x="224280" y="2433240"/>
              <a:chExt cx="3837960" cy="3737160"/>
            </a:xfrm>
          </p:grpSpPr>
          <p:grpSp>
            <p:nvGrpSpPr>
              <p:cNvPr id="338" name="Group 13"/>
              <p:cNvGrpSpPr/>
              <p:nvPr/>
            </p:nvGrpSpPr>
            <p:grpSpPr>
              <a:xfrm>
                <a:off x="224280" y="3675960"/>
                <a:ext cx="3837960" cy="2494440"/>
                <a:chOff x="224280" y="3675960"/>
                <a:chExt cx="3837960" cy="2494440"/>
              </a:xfrm>
            </p:grpSpPr>
            <p:grpSp>
              <p:nvGrpSpPr>
                <p:cNvPr id="339" name="Group 11"/>
                <p:cNvGrpSpPr/>
                <p:nvPr/>
              </p:nvGrpSpPr>
              <p:grpSpPr>
                <a:xfrm>
                  <a:off x="224640" y="3675960"/>
                  <a:ext cx="1359720" cy="1417680"/>
                  <a:chOff x="224640" y="3675960"/>
                  <a:chExt cx="1359720" cy="1417680"/>
                </a:xfrm>
              </p:grpSpPr>
              <p:grpSp>
                <p:nvGrpSpPr>
                  <p:cNvPr id="340" name="Group 10"/>
                  <p:cNvGrpSpPr/>
                  <p:nvPr/>
                </p:nvGrpSpPr>
                <p:grpSpPr>
                  <a:xfrm>
                    <a:off x="403200" y="3759840"/>
                    <a:ext cx="1051920" cy="1284480"/>
                    <a:chOff x="403200" y="3759840"/>
                    <a:chExt cx="1051920" cy="1284480"/>
                  </a:xfrm>
                </p:grpSpPr>
                <p:pic>
                  <p:nvPicPr>
                    <p:cNvPr id="341" name="Picture 7"/>
                    <p:cNvPicPr/>
                    <p:nvPr/>
                  </p:nvPicPr>
                  <p:blipFill>
                    <a:blip r:embed="rId6"/>
                    <a:srcRect r="16167"/>
                    <a:stretch>
                      <a:fillRect/>
                    </a:stretch>
                  </p:blipFill>
                  <p:spPr>
                    <a:xfrm>
                      <a:off x="587160" y="3759840"/>
                      <a:ext cx="554760" cy="3600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342" name="Picture 8"/>
                    <p:cNvPicPr/>
                    <p:nvPr/>
                  </p:nvPicPr>
                  <p:blipFill>
                    <a:blip r:embed="rId7"/>
                    <a:srcRect l="12623" r="12932" b="10808"/>
                    <a:stretch>
                      <a:fillRect/>
                    </a:stretch>
                  </p:blipFill>
                  <p:spPr>
                    <a:xfrm>
                      <a:off x="403200" y="4121280"/>
                      <a:ext cx="1051920" cy="45036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343" name="Picture 9"/>
                    <p:cNvPicPr/>
                    <p:nvPr/>
                  </p:nvPicPr>
                  <p:blipFill>
                    <a:blip r:embed="rId8"/>
                    <a:srcRect l="19728" r="19404" b="9596"/>
                    <a:stretch>
                      <a:fillRect/>
                    </a:stretch>
                  </p:blipFill>
                  <p:spPr>
                    <a:xfrm>
                      <a:off x="461520" y="4572720"/>
                      <a:ext cx="885240" cy="4716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  <p:sp>
                <p:nvSpPr>
                  <p:cNvPr id="344" name="Rectangles 6"/>
                  <p:cNvSpPr/>
                  <p:nvPr/>
                </p:nvSpPr>
                <p:spPr>
                  <a:xfrm>
                    <a:off x="224640" y="3675960"/>
                    <a:ext cx="1359720" cy="141768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  <a:alpha val="22000"/>
                    </a:schemeClr>
                  </a:solidFill>
                  <a:ln w="25400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</p:sp>
            </p:grpSp>
            <p:sp>
              <p:nvSpPr>
                <p:cNvPr id="345" name="Text Box 12"/>
                <p:cNvSpPr/>
                <p:nvPr/>
              </p:nvSpPr>
              <p:spPr>
                <a:xfrm>
                  <a:off x="224280" y="5258160"/>
                  <a:ext cx="1897560" cy="272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Original 3D Scans 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346" name="Text Box 3"/>
                <p:cNvSpPr/>
                <p:nvPr/>
              </p:nvSpPr>
              <p:spPr>
                <a:xfrm>
                  <a:off x="1083600" y="5898240"/>
                  <a:ext cx="2978640" cy="272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Different Projection Methods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</p:grpSp>
          <p:sp>
            <p:nvSpPr>
              <p:cNvPr id="347" name="Rectangles 56"/>
              <p:cNvSpPr/>
              <p:nvPr/>
            </p:nvSpPr>
            <p:spPr>
              <a:xfrm>
                <a:off x="1706040" y="2433240"/>
                <a:ext cx="1731600" cy="3291840"/>
              </a:xfrm>
              <a:prstGeom prst="rect">
                <a:avLst/>
              </a:prstGeom>
              <a:solidFill>
                <a:schemeClr val="bg2">
                  <a:lumMod val="75000"/>
                  <a:alpha val="22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348" name="Text Box 68"/>
            <p:cNvSpPr/>
            <p:nvPr/>
          </p:nvSpPr>
          <p:spPr>
            <a:xfrm>
              <a:off x="2213280" y="6267960"/>
              <a:ext cx="4456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Projected Images in 2D Domain</a:t>
              </a:r>
              <a:endParaRPr lang="en-CA" sz="1200" b="0" strike="noStrike" spc="-1">
                <a:latin typeface="Arial" panose="020B0604020202020204"/>
              </a:endParaRPr>
            </a:p>
          </p:txBody>
        </p:sp>
        <p:grpSp>
          <p:nvGrpSpPr>
            <p:cNvPr id="349" name="Group 69"/>
            <p:cNvGrpSpPr/>
            <p:nvPr/>
          </p:nvGrpSpPr>
          <p:grpSpPr>
            <a:xfrm>
              <a:off x="3570480" y="2044800"/>
              <a:ext cx="1636920" cy="4129920"/>
              <a:chOff x="3570480" y="2044800"/>
              <a:chExt cx="1636920" cy="4129920"/>
            </a:xfrm>
          </p:grpSpPr>
          <p:sp>
            <p:nvSpPr>
              <p:cNvPr id="350" name="Oval 62"/>
              <p:cNvSpPr/>
              <p:nvPr/>
            </p:nvSpPr>
            <p:spPr>
              <a:xfrm>
                <a:off x="3570480" y="2044800"/>
                <a:ext cx="1636920" cy="4129920"/>
              </a:xfrm>
              <a:prstGeom prst="ellipse">
                <a:avLst/>
              </a:prstGeom>
              <a:solidFill>
                <a:schemeClr val="bg2">
                  <a:lumMod val="75000"/>
                  <a:alpha val="22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/>
            </p:style>
          </p:sp>
          <p:pic>
            <p:nvPicPr>
              <p:cNvPr id="351" name="Picture 2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0807800">
                <a:off x="4062600" y="5389920"/>
                <a:ext cx="652680" cy="545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2" name="Picture 2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10818600">
                <a:off x="4511880" y="4760280"/>
                <a:ext cx="587160" cy="488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3" name="Picture 2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0805400">
                <a:off x="3700800" y="4701600"/>
                <a:ext cx="652680" cy="545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4" name="图片 58" descr="图片包含 室内, 空地, 大, 行&#10;&#10;AI 生成的内容可能不正确。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6120" y="2385360"/>
                <a:ext cx="645840" cy="541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5" name="图片 60" descr="建筑的摆设布局&#10;&#10;AI 生成的内容可能不正确。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3280" y="3007080"/>
                <a:ext cx="645840" cy="541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6" name="图片 62" descr="图片包含 室内, 空地, 打开, 大&#10;&#10;AI 生成的内容可能不正确。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9360" y="3116880"/>
                <a:ext cx="530640" cy="445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7" name="Picture 1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32120" y="3893040"/>
                <a:ext cx="681840" cy="530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8" name="Picture 19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4880" y="3895200"/>
                <a:ext cx="681840" cy="53064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359" name="Picture 70" descr="GT2"/>
            <p:cNvPicPr/>
            <p:nvPr/>
          </p:nvPicPr>
          <p:blipFill>
            <a:blip r:embed="rId17"/>
            <a:srcRect l="21645" t="7559" r="24080" b="7235"/>
            <a:stretch>
              <a:fillRect/>
            </a:stretch>
          </p:blipFill>
          <p:spPr>
            <a:xfrm>
              <a:off x="7322760" y="4737600"/>
              <a:ext cx="1414080" cy="1132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0" name="Picture 71" descr="GT4"/>
            <p:cNvPicPr/>
            <p:nvPr/>
          </p:nvPicPr>
          <p:blipFill>
            <a:blip r:embed="rId18"/>
            <a:srcRect l="19478" t="31309" r="20675" b="13176"/>
            <a:stretch>
              <a:fillRect/>
            </a:stretch>
          </p:blipFill>
          <p:spPr>
            <a:xfrm>
              <a:off x="7345440" y="2385360"/>
              <a:ext cx="1396080" cy="660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1" name="Picture 72" descr="GT5"/>
            <p:cNvPicPr/>
            <p:nvPr/>
          </p:nvPicPr>
          <p:blipFill>
            <a:blip r:embed="rId19"/>
            <a:srcRect l="24946" t="12265" r="39555" b="5809"/>
            <a:stretch>
              <a:fillRect/>
            </a:stretch>
          </p:blipFill>
          <p:spPr>
            <a:xfrm>
              <a:off x="7406280" y="3236040"/>
              <a:ext cx="1178640" cy="138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Elbow Connector 74"/>
            <p:cNvSpPr/>
            <p:nvPr/>
          </p:nvSpPr>
          <p:spPr>
            <a:xfrm flipV="1">
              <a:off x="886680" y="2043720"/>
              <a:ext cx="3502440" cy="1595880"/>
            </a:xfrm>
            <a:prstGeom prst="bentConnector4">
              <a:avLst>
                <a:gd name="adj1" fmla="val 936"/>
                <a:gd name="adj2" fmla="val 112203"/>
              </a:avLst>
            </a:prstGeom>
            <a:noFill/>
            <a:ln>
              <a:solidFill>
                <a:srgbClr val="BCBCBC">
                  <a:lumMod val="50000"/>
                </a:srgbClr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3" name="Elbow Connector 75"/>
            <p:cNvSpPr/>
            <p:nvPr/>
          </p:nvSpPr>
          <p:spPr>
            <a:xfrm rot="16200000">
              <a:off x="6608160" y="2205360"/>
              <a:ext cx="276480" cy="1046880"/>
            </a:xfrm>
            <a:prstGeom prst="bentConnector2">
              <a:avLst/>
            </a:prstGeom>
            <a:noFill/>
            <a:ln>
              <a:solidFill>
                <a:srgbClr val="BCBCBC">
                  <a:lumMod val="50000"/>
                </a:srgbClr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4" name="Text Box 76"/>
            <p:cNvSpPr/>
            <p:nvPr/>
          </p:nvSpPr>
          <p:spPr>
            <a:xfrm>
              <a:off x="1659240" y="1516320"/>
              <a:ext cx="20937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From 3D to 2D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365" name="Text Box 77"/>
            <p:cNvSpPr/>
            <p:nvPr/>
          </p:nvSpPr>
          <p:spPr>
            <a:xfrm>
              <a:off x="5261400" y="2264760"/>
              <a:ext cx="29707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From 2D back to 3D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366" name="Text Box 78"/>
            <p:cNvSpPr/>
            <p:nvPr/>
          </p:nvSpPr>
          <p:spPr>
            <a:xfrm>
              <a:off x="1659240" y="253692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SP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367" name="Text Box 79"/>
            <p:cNvSpPr/>
            <p:nvPr/>
          </p:nvSpPr>
          <p:spPr>
            <a:xfrm>
              <a:off x="1659240" y="362880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BEV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368" name="Text Box 80"/>
            <p:cNvSpPr/>
            <p:nvPr/>
          </p:nvSpPr>
          <p:spPr>
            <a:xfrm>
              <a:off x="1659240" y="472644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PP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369" name="Rectangles 73"/>
            <p:cNvSpPr/>
            <p:nvPr/>
          </p:nvSpPr>
          <p:spPr>
            <a:xfrm>
              <a:off x="7279920" y="2145960"/>
              <a:ext cx="1506960" cy="3789360"/>
            </a:xfrm>
            <a:prstGeom prst="rect">
              <a:avLst/>
            </a:prstGeom>
            <a:solidFill>
              <a:schemeClr val="bg2">
                <a:lumMod val="75000"/>
                <a:alpha val="22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/>
          </p:style>
        </p:sp>
      </p:grpSp>
      <p:sp>
        <p:nvSpPr>
          <p:cNvPr id="370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371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Overarching 3D – 2D – 3D process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组合 3"/>
          <p:cNvGrpSpPr/>
          <p:nvPr/>
        </p:nvGrpSpPr>
        <p:grpSpPr>
          <a:xfrm>
            <a:off x="224280" y="1516320"/>
            <a:ext cx="8695080" cy="5023800"/>
            <a:chOff x="224280" y="1516320"/>
            <a:chExt cx="8695080" cy="5023800"/>
          </a:xfrm>
        </p:grpSpPr>
        <p:pic>
          <p:nvPicPr>
            <p:cNvPr id="373" name="Picture 55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990800" y="4824000"/>
              <a:ext cx="1572480" cy="90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4" name="Picture 5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976040" y="2350080"/>
              <a:ext cx="1085760" cy="147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5" name="图片 11" descr="图片包含 游戏机, 建筑, 砖, 石头&#10;&#10;AI 生成的内容可能不正确。"/>
            <p:cNvPicPr/>
            <p:nvPr/>
          </p:nvPicPr>
          <p:blipFill>
            <a:blip r:embed="rId3"/>
            <a:srcRect t="223" r="11869"/>
            <a:stretch>
              <a:fillRect/>
            </a:stretch>
          </p:blipFill>
          <p:spPr>
            <a:xfrm>
              <a:off x="2032920" y="3859560"/>
              <a:ext cx="977760" cy="791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76" name="Group 32"/>
            <p:cNvGrpSpPr/>
            <p:nvPr/>
          </p:nvGrpSpPr>
          <p:grpSpPr>
            <a:xfrm>
              <a:off x="5040720" y="2867400"/>
              <a:ext cx="3878640" cy="3648240"/>
              <a:chOff x="5040720" y="2867400"/>
              <a:chExt cx="3878640" cy="3648240"/>
            </a:xfrm>
          </p:grpSpPr>
          <p:grpSp>
            <p:nvGrpSpPr>
              <p:cNvPr id="377" name="Group 17"/>
              <p:cNvGrpSpPr/>
              <p:nvPr/>
            </p:nvGrpSpPr>
            <p:grpSpPr>
              <a:xfrm>
                <a:off x="5040720" y="2867400"/>
                <a:ext cx="3878640" cy="3648240"/>
                <a:chOff x="5040720" y="2867400"/>
                <a:chExt cx="3878640" cy="3648240"/>
              </a:xfrm>
            </p:grpSpPr>
            <p:sp>
              <p:nvSpPr>
                <p:cNvPr id="378" name="Round Diagonal Corner Rectangle 19"/>
                <p:cNvSpPr/>
                <p:nvPr/>
              </p:nvSpPr>
              <p:spPr>
                <a:xfrm>
                  <a:off x="5340600" y="2867400"/>
                  <a:ext cx="1765080" cy="2318400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chemeClr val="bg2">
                    <a:lumMod val="75000"/>
                    <a:alpha val="22000"/>
                  </a:schemeClr>
                </a:solidFill>
                <a:ln w="25400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379" name="Text Box 24"/>
                <p:cNvSpPr/>
                <p:nvPr/>
              </p:nvSpPr>
              <p:spPr>
                <a:xfrm>
                  <a:off x="5040720" y="5339520"/>
                  <a:ext cx="2495160" cy="454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2D Convolutional Networks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380" name="Text Box 27"/>
                <p:cNvSpPr/>
                <p:nvPr/>
              </p:nvSpPr>
              <p:spPr>
                <a:xfrm>
                  <a:off x="6900840" y="6060960"/>
                  <a:ext cx="2018520" cy="454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Reprojected 3D Semantic Point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</p:grpSp>
          <p:pic>
            <p:nvPicPr>
              <p:cNvPr id="381" name="Picture 29" descr="Architecture-of-the-U-Net-example-for-512512-as-the-size-of-input-data-Each-white-box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7320" y="3095640"/>
                <a:ext cx="1525320" cy="734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82" name="Picture 30"/>
              <p:cNvPicPr/>
              <p:nvPr/>
            </p:nvPicPr>
            <p:blipFill>
              <a:blip r:embed="rId5"/>
              <a:srcRect t="2767" b="581"/>
              <a:stretch>
                <a:fillRect/>
              </a:stretch>
            </p:blipFill>
            <p:spPr>
              <a:xfrm>
                <a:off x="5441040" y="4122360"/>
                <a:ext cx="1564920" cy="8204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83" name="Group 58"/>
            <p:cNvGrpSpPr/>
            <p:nvPr/>
          </p:nvGrpSpPr>
          <p:grpSpPr>
            <a:xfrm>
              <a:off x="224280" y="2433240"/>
              <a:ext cx="3837960" cy="3737160"/>
              <a:chOff x="224280" y="2433240"/>
              <a:chExt cx="3837960" cy="3737160"/>
            </a:xfrm>
          </p:grpSpPr>
          <p:grpSp>
            <p:nvGrpSpPr>
              <p:cNvPr id="384" name="Group 13"/>
              <p:cNvGrpSpPr/>
              <p:nvPr/>
            </p:nvGrpSpPr>
            <p:grpSpPr>
              <a:xfrm>
                <a:off x="224280" y="3675960"/>
                <a:ext cx="3837960" cy="2494440"/>
                <a:chOff x="224280" y="3675960"/>
                <a:chExt cx="3837960" cy="2494440"/>
              </a:xfrm>
            </p:grpSpPr>
            <p:grpSp>
              <p:nvGrpSpPr>
                <p:cNvPr id="385" name="Group 11"/>
                <p:cNvGrpSpPr/>
                <p:nvPr/>
              </p:nvGrpSpPr>
              <p:grpSpPr>
                <a:xfrm>
                  <a:off x="224640" y="3675960"/>
                  <a:ext cx="1359720" cy="1417680"/>
                  <a:chOff x="224640" y="3675960"/>
                  <a:chExt cx="1359720" cy="1417680"/>
                </a:xfrm>
              </p:grpSpPr>
              <p:grpSp>
                <p:nvGrpSpPr>
                  <p:cNvPr id="386" name="Group 10"/>
                  <p:cNvGrpSpPr/>
                  <p:nvPr/>
                </p:nvGrpSpPr>
                <p:grpSpPr>
                  <a:xfrm>
                    <a:off x="403200" y="3759840"/>
                    <a:ext cx="1051920" cy="1284480"/>
                    <a:chOff x="403200" y="3759840"/>
                    <a:chExt cx="1051920" cy="1284480"/>
                  </a:xfrm>
                </p:grpSpPr>
                <p:pic>
                  <p:nvPicPr>
                    <p:cNvPr id="387" name="Picture 7"/>
                    <p:cNvPicPr/>
                    <p:nvPr/>
                  </p:nvPicPr>
                  <p:blipFill>
                    <a:blip r:embed="rId6"/>
                    <a:srcRect r="16167"/>
                    <a:stretch>
                      <a:fillRect/>
                    </a:stretch>
                  </p:blipFill>
                  <p:spPr>
                    <a:xfrm>
                      <a:off x="587160" y="3759840"/>
                      <a:ext cx="554760" cy="3600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388" name="Picture 8"/>
                    <p:cNvPicPr/>
                    <p:nvPr/>
                  </p:nvPicPr>
                  <p:blipFill>
                    <a:blip r:embed="rId7"/>
                    <a:srcRect l="12623" r="12932" b="10808"/>
                    <a:stretch>
                      <a:fillRect/>
                    </a:stretch>
                  </p:blipFill>
                  <p:spPr>
                    <a:xfrm>
                      <a:off x="403200" y="4121280"/>
                      <a:ext cx="1051920" cy="45036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389" name="Picture 9"/>
                    <p:cNvPicPr/>
                    <p:nvPr/>
                  </p:nvPicPr>
                  <p:blipFill>
                    <a:blip r:embed="rId8"/>
                    <a:srcRect l="19728" r="19404" b="9596"/>
                    <a:stretch>
                      <a:fillRect/>
                    </a:stretch>
                  </p:blipFill>
                  <p:spPr>
                    <a:xfrm>
                      <a:off x="461520" y="4572720"/>
                      <a:ext cx="885240" cy="4716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  <p:sp>
                <p:nvSpPr>
                  <p:cNvPr id="390" name="Rectangles 6"/>
                  <p:cNvSpPr/>
                  <p:nvPr/>
                </p:nvSpPr>
                <p:spPr>
                  <a:xfrm>
                    <a:off x="224640" y="3675960"/>
                    <a:ext cx="1359720" cy="141768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  <a:alpha val="22000"/>
                    </a:schemeClr>
                  </a:solidFill>
                  <a:ln w="25400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</p:sp>
            </p:grpSp>
            <p:sp>
              <p:nvSpPr>
                <p:cNvPr id="391" name="Text Box 12"/>
                <p:cNvSpPr/>
                <p:nvPr/>
              </p:nvSpPr>
              <p:spPr>
                <a:xfrm>
                  <a:off x="224280" y="5258160"/>
                  <a:ext cx="1897560" cy="272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Original 3D Scans 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392" name="Text Box 3"/>
                <p:cNvSpPr/>
                <p:nvPr/>
              </p:nvSpPr>
              <p:spPr>
                <a:xfrm>
                  <a:off x="1083600" y="5898240"/>
                  <a:ext cx="2978640" cy="272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Different Projection Methods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</p:grpSp>
          <p:sp>
            <p:nvSpPr>
              <p:cNvPr id="393" name="Rectangles 56"/>
              <p:cNvSpPr/>
              <p:nvPr/>
            </p:nvSpPr>
            <p:spPr>
              <a:xfrm>
                <a:off x="1706040" y="2433240"/>
                <a:ext cx="1731600" cy="3291840"/>
              </a:xfrm>
              <a:prstGeom prst="rect">
                <a:avLst/>
              </a:prstGeom>
              <a:solidFill>
                <a:schemeClr val="bg2">
                  <a:lumMod val="75000"/>
                  <a:alpha val="22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394" name="Text Box 68"/>
            <p:cNvSpPr/>
            <p:nvPr/>
          </p:nvSpPr>
          <p:spPr>
            <a:xfrm>
              <a:off x="2213280" y="6267960"/>
              <a:ext cx="4456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Projected Images in 2D Domain</a:t>
              </a:r>
              <a:endParaRPr lang="en-CA" sz="1200" b="0" strike="noStrike" spc="-1">
                <a:latin typeface="Arial" panose="020B0604020202020204"/>
              </a:endParaRPr>
            </a:p>
          </p:txBody>
        </p:sp>
        <p:grpSp>
          <p:nvGrpSpPr>
            <p:cNvPr id="395" name="Group 69"/>
            <p:cNvGrpSpPr/>
            <p:nvPr/>
          </p:nvGrpSpPr>
          <p:grpSpPr>
            <a:xfrm>
              <a:off x="3570480" y="2044800"/>
              <a:ext cx="1636920" cy="4129920"/>
              <a:chOff x="3570480" y="2044800"/>
              <a:chExt cx="1636920" cy="4129920"/>
            </a:xfrm>
          </p:grpSpPr>
          <p:sp>
            <p:nvSpPr>
              <p:cNvPr id="396" name="Oval 62"/>
              <p:cNvSpPr/>
              <p:nvPr/>
            </p:nvSpPr>
            <p:spPr>
              <a:xfrm>
                <a:off x="3570480" y="2044800"/>
                <a:ext cx="1636920" cy="4129920"/>
              </a:xfrm>
              <a:prstGeom prst="ellipse">
                <a:avLst/>
              </a:prstGeom>
              <a:solidFill>
                <a:schemeClr val="bg2">
                  <a:lumMod val="75000"/>
                  <a:alpha val="22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/>
            </p:style>
          </p:sp>
          <p:pic>
            <p:nvPicPr>
              <p:cNvPr id="397" name="Picture 2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0807800">
                <a:off x="4062600" y="5389920"/>
                <a:ext cx="652680" cy="545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98" name="Picture 2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10818600">
                <a:off x="4511880" y="4760280"/>
                <a:ext cx="587160" cy="488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99" name="Picture 2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0805400">
                <a:off x="3700800" y="4701600"/>
                <a:ext cx="652680" cy="545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00" name="图片 58" descr="图片包含 室内, 空地, 大, 行&#10;&#10;AI 生成的内容可能不正确。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6120" y="2385360"/>
                <a:ext cx="645840" cy="541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01" name="图片 60" descr="建筑的摆设布局&#10;&#10;AI 生成的内容可能不正确。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3280" y="3007080"/>
                <a:ext cx="645840" cy="541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02" name="图片 62" descr="图片包含 室内, 空地, 打开, 大&#10;&#10;AI 生成的内容可能不正确。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9360" y="3116880"/>
                <a:ext cx="530640" cy="445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03" name="Picture 1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32120" y="3893040"/>
                <a:ext cx="681840" cy="530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04" name="Picture 19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4880" y="3895200"/>
                <a:ext cx="681840" cy="53064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405" name="Picture 70" descr="GT2"/>
            <p:cNvPicPr/>
            <p:nvPr/>
          </p:nvPicPr>
          <p:blipFill>
            <a:blip r:embed="rId17"/>
            <a:srcRect l="21645" t="7559" r="24080" b="7235"/>
            <a:stretch>
              <a:fillRect/>
            </a:stretch>
          </p:blipFill>
          <p:spPr>
            <a:xfrm>
              <a:off x="7322760" y="4737600"/>
              <a:ext cx="1414080" cy="1132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6" name="Picture 71" descr="GT4"/>
            <p:cNvPicPr/>
            <p:nvPr/>
          </p:nvPicPr>
          <p:blipFill>
            <a:blip r:embed="rId18"/>
            <a:srcRect l="19478" t="31309" r="20675" b="13176"/>
            <a:stretch>
              <a:fillRect/>
            </a:stretch>
          </p:blipFill>
          <p:spPr>
            <a:xfrm>
              <a:off x="7345440" y="2385360"/>
              <a:ext cx="1396080" cy="660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7" name="Picture 72" descr="GT5"/>
            <p:cNvPicPr/>
            <p:nvPr/>
          </p:nvPicPr>
          <p:blipFill>
            <a:blip r:embed="rId19"/>
            <a:srcRect l="24946" t="12265" r="39555" b="5809"/>
            <a:stretch>
              <a:fillRect/>
            </a:stretch>
          </p:blipFill>
          <p:spPr>
            <a:xfrm>
              <a:off x="7406280" y="3236040"/>
              <a:ext cx="1178640" cy="138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8" name="Elbow Connector 74"/>
            <p:cNvSpPr/>
            <p:nvPr/>
          </p:nvSpPr>
          <p:spPr>
            <a:xfrm flipV="1">
              <a:off x="886680" y="2043720"/>
              <a:ext cx="3502440" cy="1595880"/>
            </a:xfrm>
            <a:prstGeom prst="bentConnector4">
              <a:avLst>
                <a:gd name="adj1" fmla="val 936"/>
                <a:gd name="adj2" fmla="val 112203"/>
              </a:avLst>
            </a:prstGeom>
            <a:noFill/>
            <a:ln>
              <a:solidFill>
                <a:srgbClr val="BCBCBC">
                  <a:lumMod val="50000"/>
                </a:srgbClr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9" name="Elbow Connector 75"/>
            <p:cNvSpPr/>
            <p:nvPr/>
          </p:nvSpPr>
          <p:spPr>
            <a:xfrm rot="16200000">
              <a:off x="6608160" y="2205360"/>
              <a:ext cx="276480" cy="1046880"/>
            </a:xfrm>
            <a:prstGeom prst="bentConnector2">
              <a:avLst/>
            </a:prstGeom>
            <a:noFill/>
            <a:ln>
              <a:solidFill>
                <a:srgbClr val="BCBCBC">
                  <a:lumMod val="50000"/>
                </a:srgbClr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0" name="Text Box 76"/>
            <p:cNvSpPr/>
            <p:nvPr/>
          </p:nvSpPr>
          <p:spPr>
            <a:xfrm>
              <a:off x="1659240" y="1516320"/>
              <a:ext cx="20937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From 3D to 2D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411" name="Text Box 77"/>
            <p:cNvSpPr/>
            <p:nvPr/>
          </p:nvSpPr>
          <p:spPr>
            <a:xfrm>
              <a:off x="5261400" y="2264760"/>
              <a:ext cx="29707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From 2D back to 3D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412" name="Text Box 78"/>
            <p:cNvSpPr/>
            <p:nvPr/>
          </p:nvSpPr>
          <p:spPr>
            <a:xfrm>
              <a:off x="1659240" y="253692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SP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413" name="Text Box 79"/>
            <p:cNvSpPr/>
            <p:nvPr/>
          </p:nvSpPr>
          <p:spPr>
            <a:xfrm>
              <a:off x="1659240" y="362880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BEV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414" name="Text Box 80"/>
            <p:cNvSpPr/>
            <p:nvPr/>
          </p:nvSpPr>
          <p:spPr>
            <a:xfrm>
              <a:off x="1659240" y="472644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PP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415" name="Rectangles 73"/>
            <p:cNvSpPr/>
            <p:nvPr/>
          </p:nvSpPr>
          <p:spPr>
            <a:xfrm>
              <a:off x="7279920" y="2145960"/>
              <a:ext cx="1506960" cy="3789360"/>
            </a:xfrm>
            <a:prstGeom prst="rect">
              <a:avLst/>
            </a:prstGeom>
            <a:solidFill>
              <a:schemeClr val="bg2">
                <a:lumMod val="75000"/>
                <a:alpha val="22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/>
          </p:style>
        </p:sp>
      </p:grpSp>
      <p:sp>
        <p:nvSpPr>
          <p:cNvPr id="416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417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Overarching 3D – 2D – 3D process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418" name="Rectangle: Rounded Corners 4"/>
          <p:cNvSpPr/>
          <p:nvPr/>
        </p:nvSpPr>
        <p:spPr>
          <a:xfrm>
            <a:off x="1598400" y="2283480"/>
            <a:ext cx="1908360" cy="35870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8" descr="0_Area_3_lounge_2"/>
          <p:cNvPicPr/>
          <p:nvPr/>
        </p:nvPicPr>
        <p:blipFill>
          <a:blip r:embed="rId1"/>
          <a:stretch>
            <a:fillRect/>
          </a:stretch>
        </p:blipFill>
        <p:spPr>
          <a:xfrm>
            <a:off x="1591200" y="334260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420" name="图片 9" descr="1_Area_3_lounge_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0" y="132228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421" name="图片 10" descr="2_Area_3_lounge_2"/>
          <p:cNvPicPr/>
          <p:nvPr/>
        </p:nvPicPr>
        <p:blipFill>
          <a:blip r:embed="rId3"/>
          <a:stretch>
            <a:fillRect/>
          </a:stretch>
        </p:blipFill>
        <p:spPr>
          <a:xfrm>
            <a:off x="3587040" y="132228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422" name="图片 11" descr="4_Area_3_lounge_2"/>
          <p:cNvPicPr/>
          <p:nvPr/>
        </p:nvPicPr>
        <p:blipFill>
          <a:blip r:embed="rId4"/>
          <a:stretch>
            <a:fillRect/>
          </a:stretch>
        </p:blipFill>
        <p:spPr>
          <a:xfrm>
            <a:off x="5582880" y="132228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423" name="图片 12" descr="10_Area_3_lounge_2"/>
          <p:cNvPicPr/>
          <p:nvPr/>
        </p:nvPicPr>
        <p:blipFill>
          <a:blip r:embed="rId5"/>
          <a:stretch>
            <a:fillRect/>
          </a:stretch>
        </p:blipFill>
        <p:spPr>
          <a:xfrm>
            <a:off x="3587040" y="334260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424" name="图片 13" descr="14_Area_3_lounge_2"/>
          <p:cNvPicPr/>
          <p:nvPr/>
        </p:nvPicPr>
        <p:blipFill>
          <a:blip r:embed="rId6"/>
          <a:stretch>
            <a:fillRect/>
          </a:stretch>
        </p:blipFill>
        <p:spPr>
          <a:xfrm>
            <a:off x="5582880" y="3342600"/>
            <a:ext cx="1799640" cy="1799640"/>
          </a:xfrm>
          <a:prstGeom prst="rect">
            <a:avLst/>
          </a:prstGeom>
          <a:ln w="0">
            <a:noFill/>
          </a:ln>
        </p:spPr>
      </p:pic>
      <p:sp>
        <p:nvSpPr>
          <p:cNvPr id="425" name="文本框 15"/>
          <p:cNvSpPr/>
          <p:nvPr/>
        </p:nvSpPr>
        <p:spPr>
          <a:xfrm>
            <a:off x="3021480" y="5183640"/>
            <a:ext cx="2930760" cy="267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0" i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Lounge Room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426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427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(1) Spherical Projection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 Box 5"/>
          <p:cNvSpPr/>
          <p:nvPr/>
        </p:nvSpPr>
        <p:spPr>
          <a:xfrm>
            <a:off x="685800" y="1448280"/>
            <a:ext cx="5349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1. Spherical Coordinate to X-Y plane</a:t>
            </a:r>
            <a:endParaRPr lang="en-CA" sz="2000" b="0" strike="noStrike" spc="-1">
              <a:latin typeface="Arial" panose="020B0604020202020204"/>
            </a:endParaRPr>
          </a:p>
        </p:txBody>
      </p:sp>
      <p:pic>
        <p:nvPicPr>
          <p:cNvPr id="429" name="2384804F-3998-4D57-9195-F3826E402611-1" descr="C:/Users/ASUS/AppData/Local/Temp/wpp.XeZUeYwpp"/>
          <p:cNvPicPr/>
          <p:nvPr/>
        </p:nvPicPr>
        <p:blipFill>
          <a:blip r:embed="rId1"/>
          <a:stretch>
            <a:fillRect/>
          </a:stretch>
        </p:blipFill>
        <p:spPr>
          <a:xfrm>
            <a:off x="6395040" y="2908440"/>
            <a:ext cx="2100240" cy="297360"/>
          </a:xfrm>
          <a:prstGeom prst="rect">
            <a:avLst/>
          </a:prstGeom>
          <a:ln w="0">
            <a:noFill/>
          </a:ln>
        </p:spPr>
      </p:pic>
      <p:sp>
        <p:nvSpPr>
          <p:cNvPr id="430" name="Text Box 11"/>
          <p:cNvSpPr/>
          <p:nvPr/>
        </p:nvSpPr>
        <p:spPr>
          <a:xfrm>
            <a:off x="685800" y="3646010"/>
            <a:ext cx="5349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2. X-Y plane Mapping</a:t>
            </a:r>
            <a:endParaRPr lang="en-CA" sz="2000" b="0" strike="noStrike" spc="-1">
              <a:latin typeface="Arial" panose="020B0604020202020204"/>
            </a:endParaRPr>
          </a:p>
        </p:txBody>
      </p:sp>
      <p:grpSp>
        <p:nvGrpSpPr>
          <p:cNvPr id="431" name="Group 12"/>
          <p:cNvGrpSpPr/>
          <p:nvPr/>
        </p:nvGrpSpPr>
        <p:grpSpPr>
          <a:xfrm>
            <a:off x="1670270" y="4360380"/>
            <a:ext cx="2254320" cy="873000"/>
            <a:chOff x="1526760" y="5221440"/>
            <a:chExt cx="2254320" cy="873000"/>
          </a:xfrm>
        </p:grpSpPr>
        <p:pic>
          <p:nvPicPr>
            <p:cNvPr id="432" name="2384804F-3998-4D57-9195-F3826E402611-4" descr="C:/Users/ASUS/AppData/Local/Temp/wpp.DEnCwiwpp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26760" y="5221440"/>
              <a:ext cx="1495080" cy="19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3" name="2384804F-3998-4D57-9195-F3826E402611-9" descr="C:/Users/ASUS/AppData/Local/Temp/wpp.yThcdPwpp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26760" y="5850360"/>
              <a:ext cx="2254320" cy="244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4" name="组合 52"/>
          <p:cNvGrpSpPr/>
          <p:nvPr/>
        </p:nvGrpSpPr>
        <p:grpSpPr>
          <a:xfrm>
            <a:off x="1670474" y="2133866"/>
            <a:ext cx="2415142" cy="1005574"/>
            <a:chOff x="1594440" y="2957760"/>
            <a:chExt cx="2415240" cy="1014120"/>
          </a:xfrm>
        </p:grpSpPr>
        <p:pic>
          <p:nvPicPr>
            <p:cNvPr id="435" name="2384804F-3998-4D57-9195-F3826E402611-8" descr="wpp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594440" y="2957760"/>
              <a:ext cx="2338920" cy="423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6" name="2384804F-3998-4D57-9195-F3826E402611-3" descr="C:/Users/ASUS/AppData/Local/Temp/wpp.hOAzGGwpp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94440" y="3546000"/>
              <a:ext cx="2415240" cy="4258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8" name="组合 51"/>
          <p:cNvGrpSpPr/>
          <p:nvPr/>
        </p:nvGrpSpPr>
        <p:grpSpPr>
          <a:xfrm>
            <a:off x="4833000" y="3049200"/>
            <a:ext cx="4468680" cy="3229920"/>
            <a:chOff x="4833000" y="3049200"/>
            <a:chExt cx="4468680" cy="3229920"/>
          </a:xfrm>
        </p:grpSpPr>
        <p:sp>
          <p:nvSpPr>
            <p:cNvPr id="439" name="文本框 15"/>
            <p:cNvSpPr/>
            <p:nvPr/>
          </p:nvSpPr>
          <p:spPr>
            <a:xfrm>
              <a:off x="7705080" y="5016960"/>
              <a:ext cx="6044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y</a:t>
              </a:r>
              <a:endParaRPr lang="en-CA" sz="1800" b="0" strike="noStrike" spc="-1">
                <a:latin typeface="Arial" panose="020B0604020202020204"/>
              </a:endParaRPr>
            </a:p>
          </p:txBody>
        </p:sp>
        <p:grpSp>
          <p:nvGrpSpPr>
            <p:cNvPr id="440" name="组合 50"/>
            <p:cNvGrpSpPr/>
            <p:nvPr/>
          </p:nvGrpSpPr>
          <p:grpSpPr>
            <a:xfrm>
              <a:off x="4833000" y="3049200"/>
              <a:ext cx="4468680" cy="3229920"/>
              <a:chOff x="4833000" y="3049200"/>
              <a:chExt cx="4468680" cy="3229920"/>
            </a:xfrm>
          </p:grpSpPr>
          <p:sp>
            <p:nvSpPr>
              <p:cNvPr id="441" name="直接箭头连接符 5"/>
              <p:cNvSpPr/>
              <p:nvPr/>
            </p:nvSpPr>
            <p:spPr>
              <a:xfrm flipV="1">
                <a:off x="5820840" y="3342960"/>
                <a:ext cx="360" cy="1854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42" name="直接箭头连接符 6"/>
              <p:cNvSpPr/>
              <p:nvPr/>
            </p:nvSpPr>
            <p:spPr>
              <a:xfrm flipH="1">
                <a:off x="5142600" y="5198040"/>
                <a:ext cx="677160" cy="844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43" name="直接箭头连接符 8"/>
              <p:cNvSpPr/>
              <p:nvPr/>
            </p:nvSpPr>
            <p:spPr>
              <a:xfrm>
                <a:off x="5820840" y="5198040"/>
                <a:ext cx="18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44" name="文本框 11"/>
              <p:cNvSpPr/>
              <p:nvPr/>
            </p:nvSpPr>
            <p:spPr>
              <a:xfrm>
                <a:off x="5527440" y="3049200"/>
                <a:ext cx="2930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 panose="020B0604020202020204"/>
                    <a:ea typeface="DejaVu Sans"/>
                  </a:rPr>
                  <a:t>z</a:t>
                </a:r>
                <a:endParaRPr lang="en-CA" sz="1800" b="0" strike="noStrike" spc="-1">
                  <a:latin typeface="Arial" panose="020B0604020202020204"/>
                </a:endParaRPr>
              </a:p>
            </p:txBody>
          </p:sp>
          <p:sp>
            <p:nvSpPr>
              <p:cNvPr id="445" name="文本框 13"/>
              <p:cNvSpPr/>
              <p:nvPr/>
            </p:nvSpPr>
            <p:spPr>
              <a:xfrm>
                <a:off x="4833000" y="5915160"/>
                <a:ext cx="44686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 panose="020B0604020202020204"/>
                    <a:ea typeface="DejaVu Sans"/>
                  </a:rPr>
                  <a:t>x</a:t>
                </a:r>
                <a:endParaRPr lang="en-CA" sz="1800" b="0" strike="noStrike" spc="-1">
                  <a:latin typeface="Arial" panose="020B0604020202020204"/>
                </a:endParaRPr>
              </a:p>
            </p:txBody>
          </p:sp>
          <p:pic>
            <p:nvPicPr>
              <p:cNvPr id="446" name="图形 16" descr="Web 摄像头 纯色填充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5960" y="5016960"/>
                <a:ext cx="360720" cy="378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47" name="直接连接符 18"/>
              <p:cNvSpPr/>
              <p:nvPr/>
            </p:nvSpPr>
            <p:spPr>
              <a:xfrm flipV="1">
                <a:off x="5836320" y="3783600"/>
                <a:ext cx="932400" cy="1414440"/>
              </a:xfrm>
              <a:prstGeom prst="line">
                <a:avLst/>
              </a:prstGeom>
              <a:ln>
                <a:solidFill>
                  <a:srgbClr val="BCBCBC">
                    <a:lumMod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8" name="直接连接符 19"/>
              <p:cNvSpPr/>
              <p:nvPr/>
            </p:nvSpPr>
            <p:spPr>
              <a:xfrm flipV="1">
                <a:off x="6768720" y="3783600"/>
                <a:ext cx="360" cy="191160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9" name="直接连接符 23"/>
              <p:cNvSpPr/>
              <p:nvPr/>
            </p:nvSpPr>
            <p:spPr>
              <a:xfrm>
                <a:off x="5820840" y="3792600"/>
                <a:ext cx="947880" cy="360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0" name="直接连接符 27"/>
              <p:cNvSpPr/>
              <p:nvPr/>
            </p:nvSpPr>
            <p:spPr>
              <a:xfrm>
                <a:off x="5831280" y="5223600"/>
                <a:ext cx="932400" cy="460800"/>
              </a:xfrm>
              <a:prstGeom prst="line">
                <a:avLst/>
              </a:prstGeom>
              <a:ln>
                <a:solidFill>
                  <a:srgbClr val="BCBCBC">
                    <a:lumMod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1" name="直接连接符 30"/>
              <p:cNvSpPr/>
              <p:nvPr/>
            </p:nvSpPr>
            <p:spPr>
              <a:xfrm>
                <a:off x="5435280" y="5690880"/>
                <a:ext cx="1333440" cy="36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2" name="弧形 36"/>
              <p:cNvSpPr/>
              <p:nvPr/>
            </p:nvSpPr>
            <p:spPr>
              <a:xfrm rot="1246200">
                <a:off x="5649480" y="5003640"/>
                <a:ext cx="433800" cy="49464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>
                <a:solidFill>
                  <a:srgbClr val="BCBCBC">
                    <a:lumMod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3" name="弧形 38"/>
              <p:cNvSpPr/>
              <p:nvPr/>
            </p:nvSpPr>
            <p:spPr>
              <a:xfrm rot="9025200">
                <a:off x="5648760" y="4931640"/>
                <a:ext cx="675000" cy="46836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>
                <a:solidFill>
                  <a:srgbClr val="BCBCBC">
                    <a:lumMod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4" name="文本框 39"/>
              <p:cNvSpPr/>
              <p:nvPr/>
            </p:nvSpPr>
            <p:spPr>
              <a:xfrm>
                <a:off x="7017480" y="4930200"/>
                <a:ext cx="473400" cy="257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DejaVu Sans"/>
                  </a:rPr>
                  <a:t>y1</a:t>
                </a:r>
                <a:endParaRPr lang="en-CA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55" name="文本框 40"/>
              <p:cNvSpPr/>
              <p:nvPr/>
            </p:nvSpPr>
            <p:spPr>
              <a:xfrm>
                <a:off x="5071320" y="5511600"/>
                <a:ext cx="631800" cy="257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DejaVu Sans"/>
                  </a:rPr>
                  <a:t>x1</a:t>
                </a:r>
                <a:endParaRPr lang="en-CA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56" name="文本框 41"/>
              <p:cNvSpPr/>
              <p:nvPr/>
            </p:nvSpPr>
            <p:spPr>
              <a:xfrm>
                <a:off x="5527440" y="3652560"/>
                <a:ext cx="561960" cy="319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DejaVu Sans"/>
                  </a:rPr>
                  <a:t>z1</a:t>
                </a:r>
                <a:endParaRPr lang="en-CA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57" name="文本框 42"/>
              <p:cNvSpPr/>
              <p:nvPr/>
            </p:nvSpPr>
            <p:spPr>
              <a:xfrm>
                <a:off x="5703480" y="5403240"/>
                <a:ext cx="564840" cy="257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100" b="0" strike="noStrike" spc="-1">
                    <a:solidFill>
                      <a:srgbClr val="8D8D8D"/>
                    </a:solidFill>
                    <a:latin typeface="Arial" panose="020B0604020202020204"/>
                    <a:ea typeface="DejaVu Sans"/>
                  </a:rPr>
                  <a:t>yaw</a:t>
                </a:r>
                <a:endParaRPr lang="en-CA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58" name="文本框 43"/>
              <p:cNvSpPr/>
              <p:nvPr/>
            </p:nvSpPr>
            <p:spPr>
              <a:xfrm>
                <a:off x="6035760" y="4970880"/>
                <a:ext cx="718560" cy="257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100" b="0" strike="noStrike" spc="-1">
                    <a:solidFill>
                      <a:srgbClr val="8D8D8D"/>
                    </a:solidFill>
                    <a:latin typeface="Arial" panose="020B0604020202020204"/>
                    <a:ea typeface="DejaVu Sans"/>
                  </a:rPr>
                  <a:t>pitch</a:t>
                </a:r>
                <a:endParaRPr lang="en-CA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59" name="椭圆 44"/>
              <p:cNvSpPr/>
              <p:nvPr/>
            </p:nvSpPr>
            <p:spPr>
              <a:xfrm>
                <a:off x="6746400" y="3756600"/>
                <a:ext cx="44280" cy="46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0" name="文本框 45"/>
              <p:cNvSpPr/>
              <p:nvPr/>
            </p:nvSpPr>
            <p:spPr>
              <a:xfrm>
                <a:off x="6482160" y="3454920"/>
                <a:ext cx="1379880" cy="257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DejaVu Sans"/>
                  </a:rPr>
                  <a:t>(x1, y1, z1)</a:t>
                </a:r>
                <a:endParaRPr lang="en-CA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61" name="文本框 46"/>
              <p:cNvSpPr/>
              <p:nvPr/>
            </p:nvSpPr>
            <p:spPr>
              <a:xfrm>
                <a:off x="6114600" y="4312440"/>
                <a:ext cx="225720" cy="257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100" b="0" strike="noStrike" spc="-1">
                    <a:solidFill>
                      <a:srgbClr val="8D8D8D"/>
                    </a:solidFill>
                    <a:latin typeface="Arial" panose="020B0604020202020204"/>
                    <a:ea typeface="DejaVu Sans"/>
                  </a:rPr>
                  <a:t>r</a:t>
                </a:r>
                <a:endParaRPr lang="en-CA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62" name="文本框 47"/>
              <p:cNvSpPr/>
              <p:nvPr/>
            </p:nvSpPr>
            <p:spPr>
              <a:xfrm>
                <a:off x="6211800" y="5453640"/>
                <a:ext cx="257040" cy="257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100" b="0" strike="noStrike" spc="-1">
                    <a:solidFill>
                      <a:srgbClr val="8D8D8D"/>
                    </a:solidFill>
                    <a:latin typeface="Arial" panose="020B0604020202020204"/>
                    <a:ea typeface="DejaVu Sans"/>
                  </a:rPr>
                  <a:t>d</a:t>
                </a:r>
                <a:endParaRPr lang="en-CA" sz="1100" b="0" strike="noStrike" spc="-1">
                  <a:latin typeface="Arial" panose="020B0604020202020204"/>
                </a:endParaRPr>
              </a:p>
            </p:txBody>
          </p:sp>
        </p:grpSp>
      </p:grpSp>
      <p:pic>
        <p:nvPicPr>
          <p:cNvPr id="463" name="Picture 15"/>
          <p:cNvPicPr/>
          <p:nvPr/>
        </p:nvPicPr>
        <p:blipFill>
          <a:blip r:embed="rId7"/>
          <a:srcRect r="7091"/>
          <a:stretch>
            <a:fillRect/>
          </a:stretch>
        </p:blipFill>
        <p:spPr>
          <a:xfrm>
            <a:off x="5170680" y="1540440"/>
            <a:ext cx="3792960" cy="1011960"/>
          </a:xfrm>
          <a:prstGeom prst="rect">
            <a:avLst/>
          </a:prstGeom>
          <a:ln w="0">
            <a:noFill/>
          </a:ln>
        </p:spPr>
      </p:pic>
      <p:sp>
        <p:nvSpPr>
          <p:cNvPr id="464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465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(1) Spherical Projection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 idx="21"/>
          </p:nvPr>
        </p:nvSpPr>
        <p:spPr>
          <a:xfrm>
            <a:off x="716375" y="130227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Table of contents</a:t>
            </a:r>
            <a:endParaRPr lang="en-GB" sz="2600" b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Alexandria SemiBold"/>
              <a:cs typeface="Times New Roman" panose="02020603050405020304" charset="0"/>
              <a:sym typeface="Alexandria SemiBold"/>
            </a:endParaRPr>
          </a:p>
        </p:txBody>
      </p:sp>
      <p:sp>
        <p:nvSpPr>
          <p:cNvPr id="251" name="Google Shape;251;p35"/>
          <p:cNvSpPr txBox="1"/>
          <p:nvPr>
            <p:ph type="title"/>
          </p:nvPr>
        </p:nvSpPr>
        <p:spPr>
          <a:xfrm>
            <a:off x="716375" y="207457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01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2" name="Google Shape;252;p35"/>
          <p:cNvSpPr txBox="1"/>
          <p:nvPr>
            <p:ph type="subTitle" idx="1"/>
          </p:nvPr>
        </p:nvSpPr>
        <p:spPr>
          <a:xfrm>
            <a:off x="716375" y="295567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Background about the topic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3" name="Google Shape;253;p35"/>
          <p:cNvSpPr txBox="1"/>
          <p:nvPr>
            <p:ph type="subTitle" idx="2"/>
          </p:nvPr>
        </p:nvSpPr>
        <p:spPr>
          <a:xfrm>
            <a:off x="716375" y="255727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4" name="Google Shape;254;p35"/>
          <p:cNvSpPr txBox="1"/>
          <p:nvPr>
            <p:ph type="title" idx="3"/>
          </p:nvPr>
        </p:nvSpPr>
        <p:spPr>
          <a:xfrm>
            <a:off x="3201275" y="207457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02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5" name="Google Shape;255;p35"/>
          <p:cNvSpPr txBox="1"/>
          <p:nvPr>
            <p:ph type="subTitle" idx="4"/>
          </p:nvPr>
        </p:nvSpPr>
        <p:spPr>
          <a:xfrm>
            <a:off x="3201275" y="295567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Related study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6" name="Google Shape;256;p35"/>
          <p:cNvSpPr txBox="1"/>
          <p:nvPr>
            <p:ph type="subTitle" idx="5"/>
          </p:nvPr>
        </p:nvSpPr>
        <p:spPr>
          <a:xfrm>
            <a:off x="3201275" y="255727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Literature Review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7" name="Google Shape;257;p35"/>
          <p:cNvSpPr txBox="1"/>
          <p:nvPr>
            <p:ph type="title" idx="6"/>
          </p:nvPr>
        </p:nvSpPr>
        <p:spPr>
          <a:xfrm>
            <a:off x="5686175" y="207457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03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8" name="Google Shape;258;p35"/>
          <p:cNvSpPr txBox="1"/>
          <p:nvPr>
            <p:ph type="subTitle" idx="7"/>
          </p:nvPr>
        </p:nvSpPr>
        <p:spPr>
          <a:xfrm>
            <a:off x="5686175" y="295567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Motivation of this study</a:t>
            </a:r>
            <a:endParaRPr lang="en-US" altLang="en-GB"/>
          </a:p>
        </p:txBody>
      </p:sp>
      <p:sp>
        <p:nvSpPr>
          <p:cNvPr id="259" name="Google Shape;259;p35"/>
          <p:cNvSpPr txBox="1"/>
          <p:nvPr>
            <p:ph type="subTitle" idx="8"/>
          </p:nvPr>
        </p:nvSpPr>
        <p:spPr>
          <a:xfrm>
            <a:off x="5686175" y="255727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Objectives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0" name="Google Shape;260;p35"/>
          <p:cNvSpPr txBox="1"/>
          <p:nvPr>
            <p:ph type="title" idx="9"/>
          </p:nvPr>
        </p:nvSpPr>
        <p:spPr>
          <a:xfrm>
            <a:off x="716375" y="388967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04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1" name="Google Shape;261;p35"/>
          <p:cNvSpPr txBox="1"/>
          <p:nvPr>
            <p:ph type="subTitle" idx="13"/>
          </p:nvPr>
        </p:nvSpPr>
        <p:spPr>
          <a:xfrm>
            <a:off x="716375" y="477077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Pipeline of 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2" name="Google Shape;262;p35"/>
          <p:cNvSpPr txBox="1"/>
          <p:nvPr>
            <p:ph type="subTitle" idx="14"/>
          </p:nvPr>
        </p:nvSpPr>
        <p:spPr>
          <a:xfrm>
            <a:off x="716375" y="437237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Methodology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3" name="Google Shape;263;p35"/>
          <p:cNvSpPr txBox="1"/>
          <p:nvPr>
            <p:ph type="title" idx="15"/>
          </p:nvPr>
        </p:nvSpPr>
        <p:spPr>
          <a:xfrm>
            <a:off x="3201275" y="388967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05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4" name="Google Shape;264;p35"/>
          <p:cNvSpPr txBox="1"/>
          <p:nvPr>
            <p:ph type="subTitle" idx="16"/>
          </p:nvPr>
        </p:nvSpPr>
        <p:spPr>
          <a:xfrm>
            <a:off x="3203815" y="515685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Experimental design and results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5" name="Google Shape;265;p35"/>
          <p:cNvSpPr txBox="1"/>
          <p:nvPr>
            <p:ph type="subTitle" idx="17"/>
          </p:nvPr>
        </p:nvSpPr>
        <p:spPr>
          <a:xfrm>
            <a:off x="3201275" y="465304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Experiments &amp; Results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6" name="Google Shape;266;p35"/>
          <p:cNvSpPr txBox="1"/>
          <p:nvPr>
            <p:ph type="title" idx="18"/>
          </p:nvPr>
        </p:nvSpPr>
        <p:spPr>
          <a:xfrm>
            <a:off x="5686175" y="3889675"/>
            <a:ext cx="68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06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7" name="Google Shape;267;p35"/>
          <p:cNvSpPr txBox="1"/>
          <p:nvPr>
            <p:ph type="subTitle" idx="19"/>
          </p:nvPr>
        </p:nvSpPr>
        <p:spPr>
          <a:xfrm>
            <a:off x="5686175" y="4770775"/>
            <a:ext cx="2256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Discussion and conclusions</a:t>
            </a:r>
            <a:endParaRPr lang="en-US" altLang="en-GB"/>
          </a:p>
        </p:txBody>
      </p:sp>
      <p:sp>
        <p:nvSpPr>
          <p:cNvPr id="268" name="Google Shape;268;p35"/>
          <p:cNvSpPr txBox="1"/>
          <p:nvPr>
            <p:ph type="subTitle" idx="20"/>
          </p:nvPr>
        </p:nvSpPr>
        <p:spPr>
          <a:xfrm>
            <a:off x="5686175" y="4372375"/>
            <a:ext cx="2256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Conclusions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 Box 5"/>
          <p:cNvSpPr/>
          <p:nvPr/>
        </p:nvSpPr>
        <p:spPr>
          <a:xfrm>
            <a:off x="685800" y="1456200"/>
            <a:ext cx="5349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3. X-Y plane Shifting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467" name="Text Box 11"/>
          <p:cNvSpPr/>
          <p:nvPr/>
        </p:nvSpPr>
        <p:spPr>
          <a:xfrm>
            <a:off x="685800" y="4204080"/>
            <a:ext cx="5349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4. 3D to 2D Conversion</a:t>
            </a:r>
            <a:endParaRPr lang="en-CA" sz="2000" b="0" strike="noStrike" spc="-1">
              <a:latin typeface="Arial" panose="020B0604020202020204"/>
            </a:endParaRPr>
          </a:p>
        </p:txBody>
      </p:sp>
      <p:grpSp>
        <p:nvGrpSpPr>
          <p:cNvPr id="468" name="Group 2"/>
          <p:cNvGrpSpPr/>
          <p:nvPr/>
        </p:nvGrpSpPr>
        <p:grpSpPr>
          <a:xfrm>
            <a:off x="1173240" y="2344680"/>
            <a:ext cx="3060000" cy="894240"/>
            <a:chOff x="1173240" y="2344680"/>
            <a:chExt cx="3060000" cy="894240"/>
          </a:xfrm>
        </p:grpSpPr>
        <p:pic>
          <p:nvPicPr>
            <p:cNvPr id="469" name="2384804F-3998-4D57-9195-F3826E402611-2" descr="C:/Users/ASUS/AppData/Local/Temp/wpp.FoKMYZwpp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173240" y="2344680"/>
              <a:ext cx="2036160" cy="244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0" name="2384804F-3998-4D57-9195-F3826E402611-3" descr="C:/Users/ASUS/AppData/Local/Temp/wpp.xaovhcwpp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73240" y="2994840"/>
              <a:ext cx="3060000" cy="2440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71" name="2384804F-3998-4D57-9195-F3826E402611-4" descr="wpp"/>
          <p:cNvPicPr/>
          <p:nvPr/>
        </p:nvPicPr>
        <p:blipFill>
          <a:blip r:embed="rId3"/>
          <a:stretch>
            <a:fillRect/>
          </a:stretch>
        </p:blipFill>
        <p:spPr>
          <a:xfrm>
            <a:off x="474840" y="5106240"/>
            <a:ext cx="5560200" cy="637200"/>
          </a:xfrm>
          <a:prstGeom prst="rect">
            <a:avLst/>
          </a:prstGeom>
          <a:ln w="0">
            <a:noFill/>
          </a:ln>
        </p:spPr>
      </p:pic>
      <p:grpSp>
        <p:nvGrpSpPr>
          <p:cNvPr id="472" name="Group 49"/>
          <p:cNvGrpSpPr/>
          <p:nvPr/>
        </p:nvGrpSpPr>
        <p:grpSpPr>
          <a:xfrm>
            <a:off x="3906500" y="1384465"/>
            <a:ext cx="5311440" cy="3920760"/>
            <a:chOff x="3705840" y="2550960"/>
            <a:chExt cx="5311440" cy="3920760"/>
          </a:xfrm>
        </p:grpSpPr>
        <p:grpSp>
          <p:nvGrpSpPr>
            <p:cNvPr id="473" name="组合 127"/>
            <p:cNvGrpSpPr/>
            <p:nvPr/>
          </p:nvGrpSpPr>
          <p:grpSpPr>
            <a:xfrm>
              <a:off x="3705840" y="2550960"/>
              <a:ext cx="4892040" cy="2878200"/>
              <a:chOff x="3705840" y="2550960"/>
              <a:chExt cx="4892040" cy="2878200"/>
            </a:xfrm>
          </p:grpSpPr>
          <p:pic>
            <p:nvPicPr>
              <p:cNvPr id="474" name="图片 32" descr="图片包含 室内, 桌子, 房间, 活&#10;&#10;AI 生成的内容可能不正确。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1480" y="3065400"/>
                <a:ext cx="2389680" cy="155952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475" name="组合 38"/>
              <p:cNvGrpSpPr/>
              <p:nvPr/>
            </p:nvGrpSpPr>
            <p:grpSpPr>
              <a:xfrm>
                <a:off x="3705840" y="3149640"/>
                <a:ext cx="1735200" cy="1513800"/>
                <a:chOff x="3705840" y="3149640"/>
                <a:chExt cx="1735200" cy="1513800"/>
              </a:xfrm>
            </p:grpSpPr>
            <p:grpSp>
              <p:nvGrpSpPr>
                <p:cNvPr id="476" name="组合 37"/>
                <p:cNvGrpSpPr/>
                <p:nvPr/>
              </p:nvGrpSpPr>
              <p:grpSpPr>
                <a:xfrm>
                  <a:off x="3705840" y="3149640"/>
                  <a:ext cx="1126800" cy="1513800"/>
                  <a:chOff x="3705840" y="3149640"/>
                  <a:chExt cx="1126800" cy="1513800"/>
                </a:xfrm>
              </p:grpSpPr>
              <p:grpSp>
                <p:nvGrpSpPr>
                  <p:cNvPr id="477" name="组合 27"/>
                  <p:cNvGrpSpPr/>
                  <p:nvPr/>
                </p:nvGrpSpPr>
                <p:grpSpPr>
                  <a:xfrm>
                    <a:off x="3962160" y="3149640"/>
                    <a:ext cx="870480" cy="1513800"/>
                    <a:chOff x="3962160" y="3149640"/>
                    <a:chExt cx="870480" cy="1513800"/>
                  </a:xfrm>
                </p:grpSpPr>
                <p:sp>
                  <p:nvSpPr>
                    <p:cNvPr id="478" name="直接连接符 9"/>
                    <p:cNvSpPr/>
                    <p:nvPr/>
                  </p:nvSpPr>
                  <p:spPr>
                    <a:xfrm>
                      <a:off x="4190040" y="3904200"/>
                      <a:ext cx="333360" cy="759240"/>
                    </a:xfrm>
                    <a:prstGeom prst="line">
                      <a:avLst/>
                    </a:prstGeom>
                    <a:ln w="15875">
                      <a:solidFill>
                        <a:srgbClr val="BCBCBC">
                          <a:lumMod val="50000"/>
                        </a:srgbClr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/>
                  </p:style>
                </p:sp>
                <p:grpSp>
                  <p:nvGrpSpPr>
                    <p:cNvPr id="479" name="组合 16"/>
                    <p:cNvGrpSpPr/>
                    <p:nvPr/>
                  </p:nvGrpSpPr>
                  <p:grpSpPr>
                    <a:xfrm>
                      <a:off x="3962160" y="3149640"/>
                      <a:ext cx="870480" cy="901440"/>
                      <a:chOff x="3962160" y="3149640"/>
                      <a:chExt cx="870480" cy="901440"/>
                    </a:xfrm>
                  </p:grpSpPr>
                  <p:pic>
                    <p:nvPicPr>
                      <p:cNvPr id="480" name="图形 2" descr="Web 摄像头 纯色填充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6840" y="3796920"/>
                        <a:ext cx="266040" cy="25416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  <p:grpSp>
                    <p:nvGrpSpPr>
                      <p:cNvPr id="481" name="组合 15"/>
                      <p:cNvGrpSpPr/>
                      <p:nvPr/>
                    </p:nvGrpSpPr>
                    <p:grpSpPr>
                      <a:xfrm>
                        <a:off x="3962160" y="3149640"/>
                        <a:ext cx="870480" cy="774720"/>
                        <a:chOff x="3962160" y="3149640"/>
                        <a:chExt cx="870480" cy="774720"/>
                      </a:xfrm>
                    </p:grpSpPr>
                    <p:sp>
                      <p:nvSpPr>
                        <p:cNvPr id="482" name="直接连接符 8"/>
                        <p:cNvSpPr/>
                        <p:nvPr/>
                      </p:nvSpPr>
                      <p:spPr>
                        <a:xfrm flipV="1">
                          <a:off x="4190040" y="3149640"/>
                          <a:ext cx="359280" cy="774360"/>
                        </a:xfrm>
                        <a:prstGeom prst="line">
                          <a:avLst/>
                        </a:prstGeom>
                        <a:ln w="15875">
                          <a:solidFill>
                            <a:srgbClr val="BCBCBC">
                              <a:lumMod val="50000"/>
                            </a:srgbClr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/>
                      </p:style>
                    </p:sp>
                    <p:sp>
                      <p:nvSpPr>
                        <p:cNvPr id="483" name="直接连接符 11"/>
                        <p:cNvSpPr/>
                        <p:nvPr/>
                      </p:nvSpPr>
                      <p:spPr>
                        <a:xfrm>
                          <a:off x="4214520" y="3924000"/>
                          <a:ext cx="618120" cy="360"/>
                        </a:xfrm>
                        <a:prstGeom prst="line">
                          <a:avLst/>
                        </a:prstGeom>
                        <a:ln w="19050">
                          <a:solidFill>
                            <a:srgbClr val="BCBCBC">
                              <a:lumMod val="50000"/>
                            </a:srgbClr>
                          </a:solidFill>
                          <a:prstDash val="dash"/>
                          <a:round/>
                        </a:ln>
                      </p:spPr>
                      <p:style>
                        <a:lnRef idx="0">
                          <a:srgbClr val="FFFFFF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/>
                      </p:style>
                    </p:sp>
                    <p:sp>
                      <p:nvSpPr>
                        <p:cNvPr id="484" name="箭头: 左弧形 14"/>
                        <p:cNvSpPr/>
                        <p:nvPr/>
                      </p:nvSpPr>
                      <p:spPr>
                        <a:xfrm>
                          <a:off x="3962160" y="3714480"/>
                          <a:ext cx="189000" cy="135360"/>
                        </a:xfrm>
                        <a:prstGeom prst="curvedRightArrow">
                          <a:avLst>
                            <a:gd name="adj1" fmla="val 25000"/>
                            <a:gd name="adj2" fmla="val 50000"/>
                            <a:gd name="adj3" fmla="val 25000"/>
                          </a:avLst>
                        </a:prstGeom>
                        <a:solidFill>
                          <a:schemeClr val="bg2">
                            <a:lumMod val="50000"/>
                          </a:schemeClr>
                        </a:solidFill>
                        <a:ln>
                          <a:noFill/>
                        </a:ln>
                        <a:effectLst>
                          <a:outerShdw blurRad="50760" dist="50760" dir="5400000" algn="ctr" rotWithShape="0">
                            <a:schemeClr val="bg2">
                              <a:lumMod val="75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/>
                      </p:style>
                    </p:sp>
                  </p:grpSp>
                </p:grpSp>
              </p:grpSp>
              <p:sp>
                <p:nvSpPr>
                  <p:cNvPr id="485" name="文本框 33"/>
                  <p:cNvSpPr/>
                  <p:nvPr/>
                </p:nvSpPr>
                <p:spPr>
                  <a:xfrm>
                    <a:off x="3705840" y="3351960"/>
                    <a:ext cx="817560" cy="33300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90000" tIns="45000" rIns="90000" bIns="45000" anchor="t">
                    <a:spAutoFit/>
                  </a:bodyPr>
                  <a:p>
                    <a:pPr>
                      <a:lnSpc>
                        <a:spcPct val="100000"/>
                      </a:lnSpc>
                      <a:buNone/>
                    </a:pPr>
                    <a:r>
                      <a:rPr lang="en-US" sz="1600" b="0" strike="noStrike" spc="-1">
                        <a:solidFill>
                          <a:srgbClr val="8D8D8D"/>
                        </a:solidFill>
                        <a:latin typeface="Calibri" panose="020F0502020204030204"/>
                        <a:ea typeface="Calibri" panose="020F0502020204030204"/>
                      </a:rPr>
                      <a:t>360°</a:t>
                    </a:r>
                    <a:endParaRPr lang="en-CA" sz="1600" b="0" strike="noStrike" spc="-1">
                      <a:latin typeface="Arial" panose="020B0604020202020204"/>
                    </a:endParaRPr>
                  </a:p>
                </p:txBody>
              </p:sp>
            </p:grpSp>
            <p:sp>
              <p:nvSpPr>
                <p:cNvPr id="486" name="文本框 35"/>
                <p:cNvSpPr/>
                <p:nvPr/>
              </p:nvSpPr>
              <p:spPr>
                <a:xfrm>
                  <a:off x="4323240" y="3585600"/>
                  <a:ext cx="959760" cy="2268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900" b="0" strike="noStrike" spc="-1">
                      <a:solidFill>
                        <a:srgbClr val="8D8D8D"/>
                      </a:solidFill>
                      <a:latin typeface="Arial" panose="020B0604020202020204"/>
                      <a:ea typeface="DejaVu Sans"/>
                    </a:rPr>
                    <a:t>FOV_UP</a:t>
                  </a:r>
                  <a:endParaRPr lang="en-CA" sz="9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487" name="文本框 36"/>
                <p:cNvSpPr/>
                <p:nvPr/>
              </p:nvSpPr>
              <p:spPr>
                <a:xfrm>
                  <a:off x="4336560" y="3988080"/>
                  <a:ext cx="1104480" cy="2268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900" b="0" strike="noStrike" spc="-1">
                      <a:solidFill>
                        <a:srgbClr val="8D8D8D"/>
                      </a:solidFill>
                      <a:latin typeface="Arial" panose="020B0604020202020204"/>
                      <a:ea typeface="DejaVu Sans"/>
                    </a:rPr>
                    <a:t>FOV_DOWN</a:t>
                  </a:r>
                  <a:endParaRPr lang="en-CA" sz="900" b="0" strike="noStrike" spc="-1">
                    <a:latin typeface="Arial" panose="020B0604020202020204"/>
                  </a:endParaRPr>
                </a:p>
              </p:txBody>
            </p:sp>
          </p:grpSp>
          <p:pic>
            <p:nvPicPr>
              <p:cNvPr id="488" name="图片 58" descr="图片包含 室内, 空地, 大, 行&#10;&#10;AI 生成的内容可能不正确。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2160" y="3527640"/>
                <a:ext cx="941760" cy="924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89" name="图片 60" descr="建筑的摆设布局&#10;&#10;AI 生成的内容可能不正确。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55400" y="2550960"/>
                <a:ext cx="941760" cy="924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90" name="图片 62" descr="图片包含 室内, 空地, 打开, 大&#10;&#10;AI 生成的内容可能不正确。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6120" y="4504680"/>
                <a:ext cx="941760" cy="924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91" name="TextBox 30"/>
            <p:cNvSpPr/>
            <p:nvPr/>
          </p:nvSpPr>
          <p:spPr>
            <a:xfrm>
              <a:off x="5746680" y="4762440"/>
              <a:ext cx="148104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5E5E5E"/>
                  </a:solidFill>
                  <a:latin typeface="Times New Roman" panose="02020603050405020304"/>
                  <a:ea typeface="DejaVu Sans"/>
                </a:rPr>
                <a:t>Lounge 3D View</a:t>
              </a:r>
              <a:endParaRPr lang="en-CA" sz="1400" b="0" strike="noStrike" spc="-1">
                <a:latin typeface="Arial" panose="020B0604020202020204"/>
              </a:endParaRPr>
            </a:p>
          </p:txBody>
        </p:sp>
        <p:sp>
          <p:nvSpPr>
            <p:cNvPr id="492" name="TextBox 31"/>
            <p:cNvSpPr/>
            <p:nvPr/>
          </p:nvSpPr>
          <p:spPr>
            <a:xfrm>
              <a:off x="7529760" y="5528160"/>
              <a:ext cx="1487520" cy="94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5E5E5E"/>
                  </a:solidFill>
                  <a:latin typeface="Times New Roman" panose="02020603050405020304"/>
                  <a:ea typeface="DejaVu Sans"/>
                </a:rPr>
                <a:t>Lounge 2D Views from Spherical Projection</a:t>
              </a:r>
              <a:endParaRPr lang="en-CA" sz="1400" b="0" strike="noStrike" spc="-1">
                <a:latin typeface="Arial" panose="020B0604020202020204"/>
              </a:endParaRPr>
            </a:p>
          </p:txBody>
        </p:sp>
      </p:grpSp>
      <p:sp>
        <p:nvSpPr>
          <p:cNvPr id="493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494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(1) Spherical Projection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图片 8" descr="0_Area_3_lounge_2"/>
          <p:cNvPicPr/>
          <p:nvPr/>
        </p:nvPicPr>
        <p:blipFill>
          <a:blip r:embed="rId1"/>
          <a:stretch>
            <a:fillRect/>
          </a:stretch>
        </p:blipFill>
        <p:spPr>
          <a:xfrm>
            <a:off x="1591200" y="334260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496" name="图片 9" descr="1_Area_3_lounge_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0" y="132228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497" name="图片 10" descr="2_Area_3_lounge_2"/>
          <p:cNvPicPr/>
          <p:nvPr/>
        </p:nvPicPr>
        <p:blipFill>
          <a:blip r:embed="rId3"/>
          <a:stretch>
            <a:fillRect/>
          </a:stretch>
        </p:blipFill>
        <p:spPr>
          <a:xfrm>
            <a:off x="3587040" y="132228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498" name="图片 11" descr="4_Area_3_lounge_2"/>
          <p:cNvPicPr/>
          <p:nvPr/>
        </p:nvPicPr>
        <p:blipFill>
          <a:blip r:embed="rId4"/>
          <a:stretch>
            <a:fillRect/>
          </a:stretch>
        </p:blipFill>
        <p:spPr>
          <a:xfrm>
            <a:off x="5582880" y="132228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499" name="图片 12" descr="10_Area_3_lounge_2"/>
          <p:cNvPicPr/>
          <p:nvPr/>
        </p:nvPicPr>
        <p:blipFill>
          <a:blip r:embed="rId5"/>
          <a:stretch>
            <a:fillRect/>
          </a:stretch>
        </p:blipFill>
        <p:spPr>
          <a:xfrm>
            <a:off x="3587040" y="334260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500" name="图片 13" descr="14_Area_3_lounge_2"/>
          <p:cNvPicPr/>
          <p:nvPr/>
        </p:nvPicPr>
        <p:blipFill>
          <a:blip r:embed="rId6"/>
          <a:stretch>
            <a:fillRect/>
          </a:stretch>
        </p:blipFill>
        <p:spPr>
          <a:xfrm>
            <a:off x="5582880" y="3342600"/>
            <a:ext cx="1799640" cy="1799640"/>
          </a:xfrm>
          <a:prstGeom prst="rect">
            <a:avLst/>
          </a:prstGeom>
          <a:ln w="0">
            <a:noFill/>
          </a:ln>
        </p:spPr>
      </p:pic>
      <p:sp>
        <p:nvSpPr>
          <p:cNvPr id="501" name="文本框 15"/>
          <p:cNvSpPr/>
          <p:nvPr/>
        </p:nvSpPr>
        <p:spPr>
          <a:xfrm>
            <a:off x="3021480" y="5183640"/>
            <a:ext cx="2930760" cy="267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0" i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Lounge Room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502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503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(1) Spherical Projection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504" name="PlaceHolder 2"/>
          <p:cNvSpPr/>
          <p:nvPr/>
        </p:nvSpPr>
        <p:spPr>
          <a:xfrm>
            <a:off x="1884600" y="5633280"/>
            <a:ext cx="3117960" cy="9313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Pros: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Panoptic, Feature-Rich, Fast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505" name="Content Placeholder 2"/>
          <p:cNvSpPr/>
          <p:nvPr/>
        </p:nvSpPr>
        <p:spPr>
          <a:xfrm>
            <a:off x="5848920" y="5633280"/>
            <a:ext cx="295416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Cons: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Distorted, Limited Size</a:t>
            </a:r>
            <a:endParaRPr lang="en-CA" sz="2000" b="0" strike="noStrike" spc="-1">
              <a:latin typeface="Arial" panose="020B0604020202020204"/>
            </a:endParaRPr>
          </a:p>
        </p:txBody>
      </p:sp>
      <p:pic>
        <p:nvPicPr>
          <p:cNvPr id="506" name="图片 16" descr="对"/>
          <p:cNvPicPr/>
          <p:nvPr/>
        </p:nvPicPr>
        <p:blipFill>
          <a:blip r:embed="rId7"/>
          <a:stretch>
            <a:fillRect/>
          </a:stretch>
        </p:blipFill>
        <p:spPr>
          <a:xfrm>
            <a:off x="1512720" y="5769720"/>
            <a:ext cx="371880" cy="371880"/>
          </a:xfrm>
          <a:prstGeom prst="rect">
            <a:avLst/>
          </a:prstGeom>
          <a:ln w="0">
            <a:noFill/>
          </a:ln>
        </p:spPr>
      </p:pic>
      <p:pic>
        <p:nvPicPr>
          <p:cNvPr id="507" name="图片 18" descr="叉"/>
          <p:cNvPicPr/>
          <p:nvPr/>
        </p:nvPicPr>
        <p:blipFill>
          <a:blip r:embed="rId8"/>
          <a:stretch>
            <a:fillRect/>
          </a:stretch>
        </p:blipFill>
        <p:spPr>
          <a:xfrm>
            <a:off x="5551920" y="5807160"/>
            <a:ext cx="297000" cy="297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/>
          </p:nvPr>
        </p:nvSpPr>
        <p:spPr>
          <a:xfrm>
            <a:off x="1029960" y="1321560"/>
            <a:ext cx="8712000" cy="98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Orthogonal Projection</a:t>
            </a: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509" name="组合 16"/>
          <p:cNvGrpSpPr/>
          <p:nvPr/>
        </p:nvGrpSpPr>
        <p:grpSpPr>
          <a:xfrm>
            <a:off x="1935360" y="1905480"/>
            <a:ext cx="5664600" cy="3760920"/>
            <a:chOff x="1935360" y="1905480"/>
            <a:chExt cx="5664600" cy="3760920"/>
          </a:xfrm>
        </p:grpSpPr>
        <p:pic>
          <p:nvPicPr>
            <p:cNvPr id="510" name="图片 8" descr="0_Area_3_lounge_1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935360" y="1913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1" name="图片 9" descr="1_Area_3_lounge_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799960" y="3866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2" name="图片 10" descr="2_Area_3_lounge_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935360" y="3866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3" name="图片 11" descr="3_Area_3_lounge_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867840" y="3866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4" name="图片 14" descr="9_Area_3_lounge_1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867840" y="1913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5" name="图片 15" descr="15_Area_3_lounge_1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799960" y="1905480"/>
              <a:ext cx="1800000" cy="180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16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517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(2) Birds Eye View Projection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518" name="文本框 15"/>
          <p:cNvSpPr/>
          <p:nvPr/>
        </p:nvSpPr>
        <p:spPr>
          <a:xfrm>
            <a:off x="3106440" y="5666760"/>
            <a:ext cx="2930760" cy="267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0" i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Lounge Room</a:t>
            </a:r>
            <a:endParaRPr lang="en-CA" sz="1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/>
          </p:nvPr>
        </p:nvSpPr>
        <p:spPr>
          <a:xfrm>
            <a:off x="685800" y="1523160"/>
            <a:ext cx="8711640" cy="354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Orthogonal Projection</a:t>
            </a: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Algorithm: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*****************************************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For each p in 3d_dis: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x_p = x / res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y_p = y / res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1" i="1" strike="sngStrike" spc="-1">
                <a:solidFill>
                  <a:srgbClr val="BCBCBC"/>
                </a:solidFill>
                <a:latin typeface="Times New Roman" panose="02020603050405020304"/>
                <a:ea typeface="MS PGothic" panose="020B0600070205080204" charset="-128"/>
              </a:rPr>
              <a:t>z_p = z / res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...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x_img = (x_p / x_max) * Width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y_img = (y_p / y_max) * Height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*****************************************</a:t>
            </a: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0" name="Text Box 6"/>
          <p:cNvSpPr/>
          <p:nvPr/>
        </p:nvSpPr>
        <p:spPr>
          <a:xfrm>
            <a:off x="1935360" y="3580920"/>
            <a:ext cx="246600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600" b="1" i="1" strike="noStrike" spc="-1">
                <a:solidFill>
                  <a:srgbClr val="BCBCBC"/>
                </a:solidFill>
                <a:latin typeface="Times New Roman" panose="02020603050405020304"/>
                <a:ea typeface="MS PGothic" panose="020B0600070205080204" charset="-128"/>
              </a:rPr>
              <a:t>point attributes which has Z_max is kept in each unit</a:t>
            </a:r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521" name="Text Box 7"/>
          <p:cNvSpPr/>
          <p:nvPr/>
        </p:nvSpPr>
        <p:spPr>
          <a:xfrm>
            <a:off x="2327760" y="5395680"/>
            <a:ext cx="3715560" cy="1063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R_img = p_zmax[:, 3]</a:t>
            </a:r>
            <a:endParaRPr lang="en-CA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G_img = p_zmax[:, 4]</a:t>
            </a:r>
            <a:endParaRPr lang="en-CA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B_img = p_zmax[:, 5]</a:t>
            </a:r>
            <a:endParaRPr lang="en-CA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522" name="Freeform 9"/>
          <p:cNvSpPr/>
          <p:nvPr/>
        </p:nvSpPr>
        <p:spPr>
          <a:xfrm>
            <a:off x="3895560" y="4021560"/>
            <a:ext cx="487080" cy="1358280"/>
          </a:xfrm>
          <a:custGeom>
            <a:avLst/>
            <a:gdLst/>
            <a:ahLst/>
            <a:cxnLst/>
            <a:rect l="l" t="t" r="r" b="b"/>
            <a:pathLst>
              <a:path w="488474" h="1359535">
                <a:moveTo>
                  <a:pt x="0" y="0"/>
                </a:moveTo>
                <a:cubicBezTo>
                  <a:pt x="12700" y="3810"/>
                  <a:pt x="42545" y="10160"/>
                  <a:pt x="70485" y="24130"/>
                </a:cubicBezTo>
                <a:cubicBezTo>
                  <a:pt x="98425" y="38100"/>
                  <a:pt x="112395" y="50800"/>
                  <a:pt x="140970" y="71120"/>
                </a:cubicBezTo>
                <a:cubicBezTo>
                  <a:pt x="169545" y="91440"/>
                  <a:pt x="183515" y="103505"/>
                  <a:pt x="212090" y="125730"/>
                </a:cubicBezTo>
                <a:cubicBezTo>
                  <a:pt x="240665" y="147955"/>
                  <a:pt x="260350" y="154305"/>
                  <a:pt x="282575" y="180975"/>
                </a:cubicBezTo>
                <a:cubicBezTo>
                  <a:pt x="304800" y="207645"/>
                  <a:pt x="304800" y="228600"/>
                  <a:pt x="321945" y="259715"/>
                </a:cubicBezTo>
                <a:cubicBezTo>
                  <a:pt x="339090" y="290830"/>
                  <a:pt x="354965" y="307975"/>
                  <a:pt x="368935" y="337820"/>
                </a:cubicBezTo>
                <a:cubicBezTo>
                  <a:pt x="382905" y="367665"/>
                  <a:pt x="378460" y="380365"/>
                  <a:pt x="392430" y="408940"/>
                </a:cubicBezTo>
                <a:cubicBezTo>
                  <a:pt x="406400" y="437515"/>
                  <a:pt x="425450" y="451485"/>
                  <a:pt x="439420" y="479425"/>
                </a:cubicBezTo>
                <a:cubicBezTo>
                  <a:pt x="453390" y="507365"/>
                  <a:pt x="457200" y="521335"/>
                  <a:pt x="463550" y="549910"/>
                </a:cubicBezTo>
                <a:cubicBezTo>
                  <a:pt x="469900" y="578485"/>
                  <a:pt x="467995" y="592455"/>
                  <a:pt x="471170" y="621030"/>
                </a:cubicBezTo>
                <a:cubicBezTo>
                  <a:pt x="474345" y="649605"/>
                  <a:pt x="475615" y="663575"/>
                  <a:pt x="478790" y="691515"/>
                </a:cubicBezTo>
                <a:cubicBezTo>
                  <a:pt x="481965" y="719455"/>
                  <a:pt x="485140" y="733425"/>
                  <a:pt x="487045" y="762000"/>
                </a:cubicBezTo>
                <a:cubicBezTo>
                  <a:pt x="488950" y="790575"/>
                  <a:pt x="488950" y="804545"/>
                  <a:pt x="487045" y="833120"/>
                </a:cubicBezTo>
                <a:cubicBezTo>
                  <a:pt x="485140" y="861695"/>
                  <a:pt x="483235" y="875665"/>
                  <a:pt x="478790" y="903605"/>
                </a:cubicBezTo>
                <a:cubicBezTo>
                  <a:pt x="474345" y="931545"/>
                  <a:pt x="474345" y="945515"/>
                  <a:pt x="463550" y="974090"/>
                </a:cubicBezTo>
                <a:cubicBezTo>
                  <a:pt x="452755" y="1002665"/>
                  <a:pt x="443230" y="1016635"/>
                  <a:pt x="424180" y="1045210"/>
                </a:cubicBezTo>
                <a:cubicBezTo>
                  <a:pt x="405130" y="1073785"/>
                  <a:pt x="391160" y="1087755"/>
                  <a:pt x="368935" y="1115695"/>
                </a:cubicBezTo>
                <a:cubicBezTo>
                  <a:pt x="346710" y="1143635"/>
                  <a:pt x="336550" y="1157605"/>
                  <a:pt x="314325" y="1186180"/>
                </a:cubicBezTo>
                <a:cubicBezTo>
                  <a:pt x="292100" y="1214755"/>
                  <a:pt x="284480" y="1228725"/>
                  <a:pt x="259080" y="1257300"/>
                </a:cubicBezTo>
                <a:cubicBezTo>
                  <a:pt x="233680" y="1285875"/>
                  <a:pt x="217170" y="1307465"/>
                  <a:pt x="188595" y="1327785"/>
                </a:cubicBezTo>
                <a:cubicBezTo>
                  <a:pt x="160020" y="1348105"/>
                  <a:pt x="130175" y="1354455"/>
                  <a:pt x="117475" y="1359535"/>
                </a:cubicBezTo>
              </a:path>
            </a:pathLst>
          </a:custGeom>
          <a:noFill/>
          <a:ln w="28575">
            <a:solidFill>
              <a:srgbClr val="BCBCBC"/>
            </a:solidFill>
            <a:prstDash val="sys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3" name="Freeform 10"/>
          <p:cNvSpPr/>
          <p:nvPr/>
        </p:nvSpPr>
        <p:spPr>
          <a:xfrm>
            <a:off x="4003200" y="5184000"/>
            <a:ext cx="221040" cy="252360"/>
          </a:xfrm>
          <a:custGeom>
            <a:avLst/>
            <a:gdLst/>
            <a:ahLst/>
            <a:cxnLst/>
            <a:rect l="l" t="t" r="r" b="b"/>
            <a:pathLst>
              <a:path w="222480" h="253425">
                <a:moveTo>
                  <a:pt x="58015" y="0"/>
                </a:moveTo>
                <a:cubicBezTo>
                  <a:pt x="58650" y="12700"/>
                  <a:pt x="64365" y="42545"/>
                  <a:pt x="58015" y="71120"/>
                </a:cubicBezTo>
                <a:cubicBezTo>
                  <a:pt x="51665" y="99695"/>
                  <a:pt x="37060" y="113665"/>
                  <a:pt x="26265" y="141605"/>
                </a:cubicBezTo>
                <a:cubicBezTo>
                  <a:pt x="15470" y="169545"/>
                  <a:pt x="-8025" y="189865"/>
                  <a:pt x="2770" y="212090"/>
                </a:cubicBezTo>
                <a:cubicBezTo>
                  <a:pt x="13565" y="234315"/>
                  <a:pt x="51665" y="245110"/>
                  <a:pt x="81510" y="251460"/>
                </a:cubicBezTo>
                <a:cubicBezTo>
                  <a:pt x="111355" y="257810"/>
                  <a:pt x="124055" y="247015"/>
                  <a:pt x="151995" y="243840"/>
                </a:cubicBezTo>
                <a:cubicBezTo>
                  <a:pt x="179935" y="240665"/>
                  <a:pt x="209780" y="236855"/>
                  <a:pt x="222480" y="235585"/>
                </a:cubicBezTo>
              </a:path>
            </a:pathLst>
          </a:custGeom>
          <a:noFill/>
          <a:ln w="28575">
            <a:solidFill>
              <a:srgbClr val="BCBCBC"/>
            </a:solidFill>
            <a:prstDash val="sys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524" name="组合 1"/>
          <p:cNvGrpSpPr/>
          <p:nvPr/>
        </p:nvGrpSpPr>
        <p:grpSpPr>
          <a:xfrm>
            <a:off x="5227920" y="1452960"/>
            <a:ext cx="3815280" cy="4884120"/>
            <a:chOff x="5227920" y="1452960"/>
            <a:chExt cx="3815280" cy="4884120"/>
          </a:xfrm>
        </p:grpSpPr>
        <p:grpSp>
          <p:nvGrpSpPr>
            <p:cNvPr id="525" name="组合 2"/>
            <p:cNvGrpSpPr/>
            <p:nvPr/>
          </p:nvGrpSpPr>
          <p:grpSpPr>
            <a:xfrm>
              <a:off x="5227920" y="1452960"/>
              <a:ext cx="3815280" cy="4884120"/>
              <a:chOff x="5227920" y="1452960"/>
              <a:chExt cx="3815280" cy="4884120"/>
            </a:xfrm>
          </p:grpSpPr>
          <p:pic>
            <p:nvPicPr>
              <p:cNvPr id="526" name="图片 11" descr="图片包含 游戏机, 建筑, 砖, 石头&#10;&#10;AI 生成的内容可能不正确。"/>
              <p:cNvPicPr/>
              <p:nvPr/>
            </p:nvPicPr>
            <p:blipFill>
              <a:blip r:embed="rId1"/>
              <a:srcRect t="223" r="11869"/>
              <a:stretch>
                <a:fillRect/>
              </a:stretch>
            </p:blipFill>
            <p:spPr>
              <a:xfrm>
                <a:off x="5672880" y="3819600"/>
                <a:ext cx="2925360" cy="2517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27" name="图片 12" descr="图片包含 室内, 盒子, 桌子&#10;&#10;AI 生成的内容可能不正确。"/>
              <p:cNvPicPr/>
              <p:nvPr/>
            </p:nvPicPr>
            <p:blipFill>
              <a:blip r:embed="rId2"/>
              <a:srcRect l="3584" t="1165" r="9374"/>
              <a:stretch>
                <a:fillRect/>
              </a:stretch>
            </p:blipFill>
            <p:spPr>
              <a:xfrm>
                <a:off x="5227920" y="1452960"/>
                <a:ext cx="3815280" cy="23662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528" name="椭圆 3"/>
            <p:cNvSpPr/>
            <p:nvPr/>
          </p:nvSpPr>
          <p:spPr>
            <a:xfrm>
              <a:off x="8224560" y="2606760"/>
              <a:ext cx="69480" cy="586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椭圆 4"/>
            <p:cNvSpPr/>
            <p:nvPr/>
          </p:nvSpPr>
          <p:spPr>
            <a:xfrm>
              <a:off x="8099280" y="2973960"/>
              <a:ext cx="69480" cy="586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椭圆 5"/>
            <p:cNvSpPr/>
            <p:nvPr/>
          </p:nvSpPr>
          <p:spPr>
            <a:xfrm>
              <a:off x="7878600" y="3620880"/>
              <a:ext cx="69480" cy="586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椭圆 6"/>
            <p:cNvSpPr/>
            <p:nvPr/>
          </p:nvSpPr>
          <p:spPr>
            <a:xfrm>
              <a:off x="7988040" y="3327480"/>
              <a:ext cx="69480" cy="586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文本框 7"/>
            <p:cNvSpPr/>
            <p:nvPr/>
          </p:nvSpPr>
          <p:spPr>
            <a:xfrm>
              <a:off x="7878600" y="2484000"/>
              <a:ext cx="589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h1</a:t>
              </a:r>
              <a:endParaRPr lang="en-CA" sz="1800" b="0" strike="noStrike" spc="-1">
                <a:latin typeface="Arial" panose="020B0604020202020204"/>
              </a:endParaRPr>
            </a:p>
          </p:txBody>
        </p:sp>
        <p:sp>
          <p:nvSpPr>
            <p:cNvPr id="533" name="文本框 8"/>
            <p:cNvSpPr/>
            <p:nvPr/>
          </p:nvSpPr>
          <p:spPr>
            <a:xfrm>
              <a:off x="7731720" y="2838600"/>
              <a:ext cx="8665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h2</a:t>
              </a:r>
              <a:endParaRPr lang="en-CA" sz="1800" b="0" strike="noStrike" spc="-1">
                <a:latin typeface="Arial" panose="020B0604020202020204"/>
              </a:endParaRPr>
            </a:p>
          </p:txBody>
        </p:sp>
        <p:sp>
          <p:nvSpPr>
            <p:cNvPr id="534" name="文本框 9"/>
            <p:cNvSpPr/>
            <p:nvPr/>
          </p:nvSpPr>
          <p:spPr>
            <a:xfrm>
              <a:off x="7625880" y="3206160"/>
              <a:ext cx="600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h3</a:t>
              </a:r>
              <a:endParaRPr lang="en-CA" sz="1800" b="0" strike="noStrike" spc="-1">
                <a:latin typeface="Arial" panose="020B0604020202020204"/>
              </a:endParaRPr>
            </a:p>
          </p:txBody>
        </p:sp>
        <p:sp>
          <p:nvSpPr>
            <p:cNvPr id="535" name="文本框 10"/>
            <p:cNvSpPr/>
            <p:nvPr/>
          </p:nvSpPr>
          <p:spPr>
            <a:xfrm>
              <a:off x="7491600" y="3546000"/>
              <a:ext cx="6390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h4</a:t>
              </a:r>
              <a:endParaRPr lang="en-CA" sz="1800" b="0" strike="noStrike" spc="-1">
                <a:latin typeface="Arial" panose="020B0604020202020204"/>
              </a:endParaRPr>
            </a:p>
          </p:txBody>
        </p:sp>
      </p:grpSp>
      <p:sp>
        <p:nvSpPr>
          <p:cNvPr id="536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537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(2) Birds Eye View Projection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/>
          </p:nvPr>
        </p:nvSpPr>
        <p:spPr>
          <a:xfrm>
            <a:off x="1029960" y="1321560"/>
            <a:ext cx="8712000" cy="98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Orthogonal Projection</a:t>
            </a: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CA" sz="1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539" name="组合 16"/>
          <p:cNvGrpSpPr/>
          <p:nvPr/>
        </p:nvGrpSpPr>
        <p:grpSpPr>
          <a:xfrm>
            <a:off x="1935360" y="1905480"/>
            <a:ext cx="5664600" cy="3760920"/>
            <a:chOff x="1935360" y="1905480"/>
            <a:chExt cx="5664600" cy="3760920"/>
          </a:xfrm>
        </p:grpSpPr>
        <p:pic>
          <p:nvPicPr>
            <p:cNvPr id="540" name="图片 8" descr="0_Area_3_lounge_1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935360" y="1913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1" name="图片 9" descr="1_Area_3_lounge_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799960" y="3866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2" name="图片 10" descr="2_Area_3_lounge_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935360" y="3866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3" name="图片 11" descr="3_Area_3_lounge_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867840" y="3866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4" name="图片 14" descr="9_Area_3_lounge_1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867840" y="1913400"/>
              <a:ext cx="1800000" cy="180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5" name="图片 15" descr="15_Area_3_lounge_1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799960" y="1905480"/>
              <a:ext cx="1800000" cy="180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46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547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(2) Birds Eye View Projection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548" name="文本框 15"/>
          <p:cNvSpPr/>
          <p:nvPr/>
        </p:nvSpPr>
        <p:spPr>
          <a:xfrm>
            <a:off x="3106440" y="5666760"/>
            <a:ext cx="2930760" cy="267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0" i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Lounge Room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549" name="PlaceHolder 2"/>
          <p:cNvSpPr/>
          <p:nvPr/>
        </p:nvSpPr>
        <p:spPr>
          <a:xfrm>
            <a:off x="1884600" y="5633280"/>
            <a:ext cx="3117960" cy="9313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Pros: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No distortion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550" name="Content Placeholder 2"/>
          <p:cNvSpPr/>
          <p:nvPr/>
        </p:nvSpPr>
        <p:spPr>
          <a:xfrm>
            <a:off x="5848920" y="5633280"/>
            <a:ext cx="295416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Cons: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Limited features</a:t>
            </a:r>
            <a:endParaRPr lang="en-CA" sz="2000" b="0" strike="noStrike" spc="-1">
              <a:latin typeface="Arial" panose="020B0604020202020204"/>
            </a:endParaRPr>
          </a:p>
        </p:txBody>
      </p:sp>
      <p:pic>
        <p:nvPicPr>
          <p:cNvPr id="551" name="图片 16" descr="对"/>
          <p:cNvPicPr/>
          <p:nvPr/>
        </p:nvPicPr>
        <p:blipFill>
          <a:blip r:embed="rId7"/>
          <a:stretch>
            <a:fillRect/>
          </a:stretch>
        </p:blipFill>
        <p:spPr>
          <a:xfrm>
            <a:off x="1512720" y="5769720"/>
            <a:ext cx="371880" cy="371880"/>
          </a:xfrm>
          <a:prstGeom prst="rect">
            <a:avLst/>
          </a:prstGeom>
          <a:ln w="0">
            <a:noFill/>
          </a:ln>
        </p:spPr>
      </p:pic>
      <p:pic>
        <p:nvPicPr>
          <p:cNvPr id="552" name="图片 18" descr="叉"/>
          <p:cNvPicPr/>
          <p:nvPr/>
        </p:nvPicPr>
        <p:blipFill>
          <a:blip r:embed="rId8"/>
          <a:stretch>
            <a:fillRect/>
          </a:stretch>
        </p:blipFill>
        <p:spPr>
          <a:xfrm>
            <a:off x="5551920" y="5807160"/>
            <a:ext cx="297000" cy="297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554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(3) Perspective Projection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557" name="文本框 15"/>
          <p:cNvSpPr/>
          <p:nvPr/>
        </p:nvSpPr>
        <p:spPr>
          <a:xfrm>
            <a:off x="2916125" y="4868910"/>
            <a:ext cx="2930760" cy="267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0" i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Lounge Room</a:t>
            </a:r>
            <a:endParaRPr lang="en-CA" sz="1400" b="0" strike="noStrike" spc="-1">
              <a:latin typeface="Arial" panose="020B0604020202020204"/>
            </a:endParaRPr>
          </a:p>
        </p:txBody>
      </p:sp>
      <p:pic>
        <p:nvPicPr>
          <p:cNvPr id="3" name="20250313_09443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47645" y="1557020"/>
            <a:ext cx="3267075" cy="311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/>
          </p:nvPr>
        </p:nvSpPr>
        <p:spPr>
          <a:xfrm>
            <a:off x="215280" y="1601640"/>
            <a:ext cx="9031320" cy="712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1. World Coordinate System to Camera Coordinate System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559" name="Group 12"/>
          <p:cNvGrpSpPr/>
          <p:nvPr/>
        </p:nvGrpSpPr>
        <p:grpSpPr>
          <a:xfrm>
            <a:off x="1149120" y="2256120"/>
            <a:ext cx="6485760" cy="1216440"/>
            <a:chOff x="1149120" y="2256120"/>
            <a:chExt cx="6485760" cy="1216440"/>
          </a:xfrm>
        </p:grpSpPr>
        <p:pic>
          <p:nvPicPr>
            <p:cNvPr id="560" name="2384804F-3998-4D57-9195-F3826E402611-6" descr="C:/Users/ASUS/AppData/Local/Temp/wpp.kzKfCawpp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4980960" y="2256120"/>
              <a:ext cx="2653920" cy="1159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1" name="2384804F-3998-4D57-9195-F3826E402611-10" descr="C:/Users/ASUS/AppData/Local/Temp/wpp.rTWKimwpp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49120" y="2313360"/>
              <a:ext cx="2988360" cy="1159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62" name="Group 10"/>
          <p:cNvGrpSpPr/>
          <p:nvPr/>
        </p:nvGrpSpPr>
        <p:grpSpPr>
          <a:xfrm>
            <a:off x="278640" y="3880440"/>
            <a:ext cx="6981480" cy="2154960"/>
            <a:chOff x="278640" y="3880440"/>
            <a:chExt cx="6981480" cy="2154960"/>
          </a:xfrm>
        </p:grpSpPr>
        <p:pic>
          <p:nvPicPr>
            <p:cNvPr id="563" name="2384804F-3998-4D57-9195-F3826E402611-12" descr="wpp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321360" y="3880440"/>
              <a:ext cx="2363760" cy="212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4" name="2384804F-3998-4D57-9195-F3826E402611-5" descr="C:/Users/ASUS/AppData/Local/Temp/wpp.afdVYVwpp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917720" y="5798880"/>
              <a:ext cx="1969200" cy="2365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65" name="Group 9"/>
            <p:cNvGrpSpPr/>
            <p:nvPr/>
          </p:nvGrpSpPr>
          <p:grpSpPr>
            <a:xfrm>
              <a:off x="278640" y="4240440"/>
              <a:ext cx="6981480" cy="1199880"/>
              <a:chOff x="278640" y="4240440"/>
              <a:chExt cx="6981480" cy="1199880"/>
            </a:xfrm>
          </p:grpSpPr>
          <p:sp>
            <p:nvSpPr>
              <p:cNvPr id="566" name="Content Placeholder 2"/>
              <p:cNvSpPr/>
              <p:nvPr/>
            </p:nvSpPr>
            <p:spPr>
              <a:xfrm>
                <a:off x="278640" y="4240440"/>
                <a:ext cx="6981480" cy="731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numCol="1" spcCol="0" anchor="t">
                <a:noAutofit/>
              </a:bodyPr>
              <a:p>
                <a:pPr>
                  <a:lnSpc>
                    <a:spcPct val="100000"/>
                  </a:lnSpc>
                  <a:spcBef>
                    <a:spcPts val="360"/>
                  </a:spcBef>
                  <a:buNone/>
                  <a:tabLst>
                    <a:tab pos="0" algn="l"/>
                  </a:tabLst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Times New Roman" panose="02020603050405020304"/>
                    <a:ea typeface="MS PGothic" panose="020B0600070205080204" charset="-128"/>
                  </a:rPr>
                  <a:t>2. For each 3D point: </a:t>
                </a:r>
                <a:endParaRPr lang="en-CA" sz="1800" b="0" strike="noStrike" spc="-1">
                  <a:latin typeface="Arial" panose="020B0604020202020204"/>
                </a:endParaRPr>
              </a:p>
            </p:txBody>
          </p:sp>
          <p:pic>
            <p:nvPicPr>
              <p:cNvPr id="567" name="2384804F-3998-4D57-9195-F3826E402611-11" descr="C:/Users/ASUS/AppData/Local/Temp/wpp.kZmivmwpp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7720" y="5119920"/>
                <a:ext cx="1857600" cy="3204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pic>
        <p:nvPicPr>
          <p:cNvPr id="568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5130000" y="4626720"/>
            <a:ext cx="3642120" cy="1917360"/>
          </a:xfrm>
          <a:prstGeom prst="rect">
            <a:avLst/>
          </a:prstGeom>
          <a:ln w="0">
            <a:noFill/>
          </a:ln>
        </p:spPr>
      </p:pic>
      <p:sp>
        <p:nvSpPr>
          <p:cNvPr id="569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570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(3) Perspective Projection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/>
          </p:nvPr>
        </p:nvSpPr>
        <p:spPr>
          <a:xfrm>
            <a:off x="432000" y="1440360"/>
            <a:ext cx="8711640" cy="712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3. Perspective Projection:</a:t>
            </a:r>
            <a:endParaRPr lang="en-CA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572" name="2384804F-3998-4D57-9195-F3826E402611-13" descr="C:/Users/ASUS/AppData/Local/Temp/wpp.McWgcswpp"/>
          <p:cNvPicPr/>
          <p:nvPr/>
        </p:nvPicPr>
        <p:blipFill>
          <a:blip r:embed="rId1"/>
          <a:stretch>
            <a:fillRect/>
          </a:stretch>
        </p:blipFill>
        <p:spPr>
          <a:xfrm>
            <a:off x="2696400" y="2001240"/>
            <a:ext cx="4661640" cy="1427040"/>
          </a:xfrm>
          <a:prstGeom prst="rect">
            <a:avLst/>
          </a:prstGeom>
          <a:ln w="0">
            <a:noFill/>
          </a:ln>
        </p:spPr>
      </p:pic>
      <p:grpSp>
        <p:nvGrpSpPr>
          <p:cNvPr id="573" name="Group 10"/>
          <p:cNvGrpSpPr/>
          <p:nvPr/>
        </p:nvGrpSpPr>
        <p:grpSpPr>
          <a:xfrm>
            <a:off x="468000" y="3959280"/>
            <a:ext cx="8711640" cy="1143360"/>
            <a:chOff x="468000" y="3959280"/>
            <a:chExt cx="8711640" cy="1143360"/>
          </a:xfrm>
        </p:grpSpPr>
        <p:pic>
          <p:nvPicPr>
            <p:cNvPr id="574" name="2384804F-3998-4D57-9195-F3826E402611-12" descr="C:/Users/ASUS/AppData/Local/Temp/wpp.dqmmSKwpp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943440" y="3959280"/>
              <a:ext cx="2092680" cy="2440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75" name="Group 9"/>
            <p:cNvGrpSpPr/>
            <p:nvPr/>
          </p:nvGrpSpPr>
          <p:grpSpPr>
            <a:xfrm>
              <a:off x="468000" y="4203720"/>
              <a:ext cx="8711640" cy="898920"/>
              <a:chOff x="468000" y="4203720"/>
              <a:chExt cx="8711640" cy="898920"/>
            </a:xfrm>
          </p:grpSpPr>
          <p:sp>
            <p:nvSpPr>
              <p:cNvPr id="576" name="Content Placeholder 2"/>
              <p:cNvSpPr/>
              <p:nvPr/>
            </p:nvSpPr>
            <p:spPr>
              <a:xfrm>
                <a:off x="468000" y="4203720"/>
                <a:ext cx="8711640" cy="712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numCol="1" spcCol="0" anchor="t">
                <a:noAutofit/>
              </a:bodyPr>
              <a:p>
                <a:pPr>
                  <a:lnSpc>
                    <a:spcPct val="100000"/>
                  </a:lnSpc>
                  <a:spcBef>
                    <a:spcPts val="360"/>
                  </a:spcBef>
                  <a:buNone/>
                  <a:tabLst>
                    <a:tab pos="0" algn="l"/>
                  </a:tabLst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Times New Roman" panose="02020603050405020304"/>
                    <a:ea typeface="MS PGothic" panose="020B0600070205080204" charset="-128"/>
                  </a:rPr>
                  <a:t>4. Clip space to NDC:</a:t>
                </a:r>
                <a:r>
                  <a:rPr lang="en-US" sz="1800" b="0" strike="noStrike" spc="-1">
                    <a:solidFill>
                      <a:srgbClr val="000000"/>
                    </a:solidFill>
                    <a:latin typeface="Gill Sans"/>
                    <a:ea typeface="MS PGothic" panose="020B0600070205080204" charset="-128"/>
                  </a:rPr>
                  <a:t> </a:t>
                </a:r>
                <a:endParaRPr lang="en-CA" sz="1800" b="0" strike="noStrike" spc="-1">
                  <a:latin typeface="Arial" panose="020B0604020202020204"/>
                </a:endParaRPr>
              </a:p>
            </p:txBody>
          </p:sp>
          <p:pic>
            <p:nvPicPr>
              <p:cNvPr id="577" name="2384804F-3998-4D57-9195-F3826E402611-11" descr="C:/Users/ASUS/AppData/Local/Temp/wpp.hVbKgNwpp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3440" y="4502880"/>
                <a:ext cx="3115440" cy="59976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578" name="Text Box 13"/>
          <p:cNvSpPr/>
          <p:nvPr/>
        </p:nvSpPr>
        <p:spPr>
          <a:xfrm>
            <a:off x="468000" y="5545440"/>
            <a:ext cx="457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5. NDC to Screen: </a:t>
            </a:r>
            <a:endParaRPr lang="en-CA" sz="1800" b="0" strike="noStrike" spc="-1">
              <a:latin typeface="Arial" panose="020B0604020202020204"/>
            </a:endParaRPr>
          </a:p>
        </p:txBody>
      </p:sp>
      <p:pic>
        <p:nvPicPr>
          <p:cNvPr id="579" name="2384804F-3998-4D57-9195-F3826E402611-14" descr="C:/Users/ASUS/AppData/Local/Temp/wpp.yOuWxOwpp"/>
          <p:cNvPicPr/>
          <p:nvPr/>
        </p:nvPicPr>
        <p:blipFill>
          <a:blip r:embed="rId4"/>
          <a:stretch>
            <a:fillRect/>
          </a:stretch>
        </p:blipFill>
        <p:spPr>
          <a:xfrm>
            <a:off x="3778920" y="5545440"/>
            <a:ext cx="3695400" cy="667800"/>
          </a:xfrm>
          <a:prstGeom prst="rect">
            <a:avLst/>
          </a:prstGeom>
          <a:ln w="0">
            <a:noFill/>
          </a:ln>
        </p:spPr>
      </p:pic>
      <p:sp>
        <p:nvSpPr>
          <p:cNvPr id="580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581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(3) Perspective Projection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583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(3) Perspective Projection</a:t>
            </a:r>
            <a:endParaRPr lang="en-CA" sz="2800" b="0" strike="noStrike" spc="-1">
              <a:latin typeface="Arial" panose="020B0604020202020204"/>
            </a:endParaRPr>
          </a:p>
        </p:txBody>
      </p:sp>
      <p:pic>
        <p:nvPicPr>
          <p:cNvPr id="584" name="图片 8" descr="left_0_000_lounge_1"/>
          <p:cNvPicPr/>
          <p:nvPr/>
        </p:nvPicPr>
        <p:blipFill>
          <a:blip r:embed="rId1"/>
          <a:stretch>
            <a:fillRect/>
          </a:stretch>
        </p:blipFill>
        <p:spPr>
          <a:xfrm>
            <a:off x="4490280" y="1737360"/>
            <a:ext cx="2754000" cy="2754000"/>
          </a:xfrm>
          <a:prstGeom prst="rect">
            <a:avLst/>
          </a:prstGeom>
          <a:ln w="0">
            <a:noFill/>
          </a:ln>
        </p:spPr>
      </p:pic>
      <p:pic>
        <p:nvPicPr>
          <p:cNvPr id="585" name="图片 5" descr="forward_0_001_lounge_1"/>
          <p:cNvPicPr/>
          <p:nvPr/>
        </p:nvPicPr>
        <p:blipFill>
          <a:blip r:embed="rId2"/>
          <a:stretch>
            <a:fillRect/>
          </a:stretch>
        </p:blipFill>
        <p:spPr>
          <a:xfrm>
            <a:off x="1572480" y="1737360"/>
            <a:ext cx="2754000" cy="2754000"/>
          </a:xfrm>
          <a:prstGeom prst="rect">
            <a:avLst/>
          </a:prstGeom>
          <a:ln w="0">
            <a:noFill/>
          </a:ln>
        </p:spPr>
      </p:pic>
      <p:sp>
        <p:nvSpPr>
          <p:cNvPr id="586" name="文本框 15"/>
          <p:cNvSpPr/>
          <p:nvPr/>
        </p:nvSpPr>
        <p:spPr>
          <a:xfrm>
            <a:off x="2957400" y="4491720"/>
            <a:ext cx="2930760" cy="267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0" i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Lounge Room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587" name="PlaceHolder 2"/>
          <p:cNvSpPr/>
          <p:nvPr/>
        </p:nvSpPr>
        <p:spPr>
          <a:xfrm>
            <a:off x="1944720" y="5003280"/>
            <a:ext cx="3117960" cy="9313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Pros: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Unlimited amount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Flexible spots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588" name="Content Placeholder 2"/>
          <p:cNvSpPr/>
          <p:nvPr/>
        </p:nvSpPr>
        <p:spPr>
          <a:xfrm>
            <a:off x="5435280" y="5075640"/>
            <a:ext cx="295416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Cons: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Partial features/view per image</a:t>
            </a:r>
            <a:endParaRPr lang="en-CA" sz="2000" b="0" strike="noStrike" spc="-1">
              <a:latin typeface="Arial" panose="020B0604020202020204"/>
            </a:endParaRPr>
          </a:p>
        </p:txBody>
      </p:sp>
      <p:pic>
        <p:nvPicPr>
          <p:cNvPr id="589" name="图片 16" descr="对"/>
          <p:cNvPicPr/>
          <p:nvPr/>
        </p:nvPicPr>
        <p:blipFill>
          <a:blip r:embed="rId3"/>
          <a:stretch>
            <a:fillRect/>
          </a:stretch>
        </p:blipFill>
        <p:spPr>
          <a:xfrm>
            <a:off x="1572480" y="5139720"/>
            <a:ext cx="371880" cy="371880"/>
          </a:xfrm>
          <a:prstGeom prst="rect">
            <a:avLst/>
          </a:prstGeom>
          <a:ln w="0">
            <a:noFill/>
          </a:ln>
        </p:spPr>
      </p:pic>
      <p:pic>
        <p:nvPicPr>
          <p:cNvPr id="590" name="图片 18" descr="叉"/>
          <p:cNvPicPr/>
          <p:nvPr/>
        </p:nvPicPr>
        <p:blipFill>
          <a:blip r:embed="rId4"/>
          <a:stretch>
            <a:fillRect/>
          </a:stretch>
        </p:blipFill>
        <p:spPr>
          <a:xfrm>
            <a:off x="5137920" y="5249520"/>
            <a:ext cx="297000" cy="297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组合 3"/>
          <p:cNvGrpSpPr/>
          <p:nvPr/>
        </p:nvGrpSpPr>
        <p:grpSpPr>
          <a:xfrm>
            <a:off x="224280" y="1516320"/>
            <a:ext cx="8695080" cy="5023800"/>
            <a:chOff x="224280" y="1516320"/>
            <a:chExt cx="8695080" cy="5023800"/>
          </a:xfrm>
        </p:grpSpPr>
        <p:pic>
          <p:nvPicPr>
            <p:cNvPr id="628" name="Picture 55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990800" y="4824000"/>
              <a:ext cx="1572480" cy="90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9" name="Picture 5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976040" y="2350080"/>
              <a:ext cx="1085760" cy="147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0" name="图片 11" descr="图片包含 游戏机, 建筑, 砖, 石头&#10;&#10;AI 生成的内容可能不正确。"/>
            <p:cNvPicPr/>
            <p:nvPr/>
          </p:nvPicPr>
          <p:blipFill>
            <a:blip r:embed="rId3"/>
            <a:srcRect t="223" r="11869"/>
            <a:stretch>
              <a:fillRect/>
            </a:stretch>
          </p:blipFill>
          <p:spPr>
            <a:xfrm>
              <a:off x="2032920" y="3859560"/>
              <a:ext cx="977760" cy="791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31" name="Group 32"/>
            <p:cNvGrpSpPr/>
            <p:nvPr/>
          </p:nvGrpSpPr>
          <p:grpSpPr>
            <a:xfrm>
              <a:off x="5040720" y="2867400"/>
              <a:ext cx="3878640" cy="3648240"/>
              <a:chOff x="5040720" y="2867400"/>
              <a:chExt cx="3878640" cy="3648240"/>
            </a:xfrm>
          </p:grpSpPr>
          <p:grpSp>
            <p:nvGrpSpPr>
              <p:cNvPr id="632" name="Group 17"/>
              <p:cNvGrpSpPr/>
              <p:nvPr/>
            </p:nvGrpSpPr>
            <p:grpSpPr>
              <a:xfrm>
                <a:off x="5040720" y="2867400"/>
                <a:ext cx="3878640" cy="3648240"/>
                <a:chOff x="5040720" y="2867400"/>
                <a:chExt cx="3878640" cy="3648240"/>
              </a:xfrm>
            </p:grpSpPr>
            <p:sp>
              <p:nvSpPr>
                <p:cNvPr id="633" name="Round Diagonal Corner Rectangle 19"/>
                <p:cNvSpPr/>
                <p:nvPr/>
              </p:nvSpPr>
              <p:spPr>
                <a:xfrm>
                  <a:off x="5340600" y="2867400"/>
                  <a:ext cx="1765080" cy="2318400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chemeClr val="bg2">
                    <a:lumMod val="75000"/>
                    <a:alpha val="22000"/>
                  </a:schemeClr>
                </a:solidFill>
                <a:ln w="25400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634" name="Text Box 24"/>
                <p:cNvSpPr/>
                <p:nvPr/>
              </p:nvSpPr>
              <p:spPr>
                <a:xfrm>
                  <a:off x="5040720" y="5339520"/>
                  <a:ext cx="2495160" cy="272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2D DL Networks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635" name="Text Box 27"/>
                <p:cNvSpPr/>
                <p:nvPr/>
              </p:nvSpPr>
              <p:spPr>
                <a:xfrm>
                  <a:off x="6900840" y="6060960"/>
                  <a:ext cx="2018520" cy="454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Reprojected 3D Semantic Point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</p:grpSp>
          <p:pic>
            <p:nvPicPr>
              <p:cNvPr id="636" name="Picture 29" descr="Architecture-of-the-U-Net-example-for-512512-as-the-size-of-input-data-Each-white-box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7320" y="3095640"/>
                <a:ext cx="1525320" cy="734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37" name="Picture 30"/>
              <p:cNvPicPr/>
              <p:nvPr/>
            </p:nvPicPr>
            <p:blipFill>
              <a:blip r:embed="rId5"/>
              <a:srcRect t="2767" b="581"/>
              <a:stretch>
                <a:fillRect/>
              </a:stretch>
            </p:blipFill>
            <p:spPr>
              <a:xfrm>
                <a:off x="5433480" y="4122360"/>
                <a:ext cx="1564920" cy="8204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638" name="Group 58"/>
            <p:cNvGrpSpPr/>
            <p:nvPr/>
          </p:nvGrpSpPr>
          <p:grpSpPr>
            <a:xfrm>
              <a:off x="224280" y="2433240"/>
              <a:ext cx="3837960" cy="3737160"/>
              <a:chOff x="224280" y="2433240"/>
              <a:chExt cx="3837960" cy="3737160"/>
            </a:xfrm>
          </p:grpSpPr>
          <p:grpSp>
            <p:nvGrpSpPr>
              <p:cNvPr id="639" name="Group 13"/>
              <p:cNvGrpSpPr/>
              <p:nvPr/>
            </p:nvGrpSpPr>
            <p:grpSpPr>
              <a:xfrm>
                <a:off x="224280" y="3675960"/>
                <a:ext cx="3837960" cy="2494440"/>
                <a:chOff x="224280" y="3675960"/>
                <a:chExt cx="3837960" cy="2494440"/>
              </a:xfrm>
            </p:grpSpPr>
            <p:grpSp>
              <p:nvGrpSpPr>
                <p:cNvPr id="640" name="Group 11"/>
                <p:cNvGrpSpPr/>
                <p:nvPr/>
              </p:nvGrpSpPr>
              <p:grpSpPr>
                <a:xfrm>
                  <a:off x="224640" y="3675960"/>
                  <a:ext cx="1359720" cy="1417680"/>
                  <a:chOff x="224640" y="3675960"/>
                  <a:chExt cx="1359720" cy="1417680"/>
                </a:xfrm>
              </p:grpSpPr>
              <p:grpSp>
                <p:nvGrpSpPr>
                  <p:cNvPr id="641" name="Group 10"/>
                  <p:cNvGrpSpPr/>
                  <p:nvPr/>
                </p:nvGrpSpPr>
                <p:grpSpPr>
                  <a:xfrm>
                    <a:off x="403200" y="3759840"/>
                    <a:ext cx="1051920" cy="1284480"/>
                    <a:chOff x="403200" y="3759840"/>
                    <a:chExt cx="1051920" cy="1284480"/>
                  </a:xfrm>
                </p:grpSpPr>
                <p:pic>
                  <p:nvPicPr>
                    <p:cNvPr id="642" name="Picture 7"/>
                    <p:cNvPicPr/>
                    <p:nvPr/>
                  </p:nvPicPr>
                  <p:blipFill>
                    <a:blip r:embed="rId6"/>
                    <a:srcRect r="16167"/>
                    <a:stretch>
                      <a:fillRect/>
                    </a:stretch>
                  </p:blipFill>
                  <p:spPr>
                    <a:xfrm>
                      <a:off x="587160" y="3759840"/>
                      <a:ext cx="554760" cy="3600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643" name="Picture 8"/>
                    <p:cNvPicPr/>
                    <p:nvPr/>
                  </p:nvPicPr>
                  <p:blipFill>
                    <a:blip r:embed="rId7"/>
                    <a:srcRect l="12623" r="12932" b="10808"/>
                    <a:stretch>
                      <a:fillRect/>
                    </a:stretch>
                  </p:blipFill>
                  <p:spPr>
                    <a:xfrm>
                      <a:off x="403200" y="4121280"/>
                      <a:ext cx="1051920" cy="45036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644" name="Picture 9"/>
                    <p:cNvPicPr/>
                    <p:nvPr/>
                  </p:nvPicPr>
                  <p:blipFill>
                    <a:blip r:embed="rId8"/>
                    <a:srcRect l="19728" r="19404" b="9596"/>
                    <a:stretch>
                      <a:fillRect/>
                    </a:stretch>
                  </p:blipFill>
                  <p:spPr>
                    <a:xfrm>
                      <a:off x="461520" y="4572720"/>
                      <a:ext cx="885240" cy="4716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  <p:sp>
                <p:nvSpPr>
                  <p:cNvPr id="645" name="Rectangles 6"/>
                  <p:cNvSpPr/>
                  <p:nvPr/>
                </p:nvSpPr>
                <p:spPr>
                  <a:xfrm>
                    <a:off x="224640" y="3675960"/>
                    <a:ext cx="1359720" cy="141768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  <a:alpha val="22000"/>
                    </a:schemeClr>
                  </a:solidFill>
                  <a:ln w="25400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</p:sp>
            </p:grpSp>
            <p:sp>
              <p:nvSpPr>
                <p:cNvPr id="646" name="Text Box 12"/>
                <p:cNvSpPr/>
                <p:nvPr/>
              </p:nvSpPr>
              <p:spPr>
                <a:xfrm>
                  <a:off x="224280" y="5258160"/>
                  <a:ext cx="1897560" cy="272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Original 3D Scans 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647" name="Text Box 3"/>
                <p:cNvSpPr/>
                <p:nvPr/>
              </p:nvSpPr>
              <p:spPr>
                <a:xfrm>
                  <a:off x="1083600" y="5898240"/>
                  <a:ext cx="2978640" cy="272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Different Projection Methods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</p:grpSp>
          <p:sp>
            <p:nvSpPr>
              <p:cNvPr id="648" name="Rectangles 56"/>
              <p:cNvSpPr/>
              <p:nvPr/>
            </p:nvSpPr>
            <p:spPr>
              <a:xfrm>
                <a:off x="1706040" y="2433240"/>
                <a:ext cx="1731600" cy="3291840"/>
              </a:xfrm>
              <a:prstGeom prst="rect">
                <a:avLst/>
              </a:prstGeom>
              <a:solidFill>
                <a:schemeClr val="bg2">
                  <a:lumMod val="75000"/>
                  <a:alpha val="22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649" name="Text Box 68"/>
            <p:cNvSpPr/>
            <p:nvPr/>
          </p:nvSpPr>
          <p:spPr>
            <a:xfrm>
              <a:off x="2213280" y="6267960"/>
              <a:ext cx="4456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Projected Images in 2D Domain</a:t>
              </a:r>
              <a:endParaRPr lang="en-CA" sz="1200" b="0" strike="noStrike" spc="-1">
                <a:latin typeface="Arial" panose="020B0604020202020204"/>
              </a:endParaRPr>
            </a:p>
          </p:txBody>
        </p:sp>
        <p:grpSp>
          <p:nvGrpSpPr>
            <p:cNvPr id="650" name="Group 69"/>
            <p:cNvGrpSpPr/>
            <p:nvPr/>
          </p:nvGrpSpPr>
          <p:grpSpPr>
            <a:xfrm>
              <a:off x="3570480" y="2044800"/>
              <a:ext cx="1636920" cy="4129920"/>
              <a:chOff x="3570480" y="2044800"/>
              <a:chExt cx="1636920" cy="4129920"/>
            </a:xfrm>
          </p:grpSpPr>
          <p:sp>
            <p:nvSpPr>
              <p:cNvPr id="651" name="Oval 62"/>
              <p:cNvSpPr/>
              <p:nvPr/>
            </p:nvSpPr>
            <p:spPr>
              <a:xfrm>
                <a:off x="3570480" y="2044800"/>
                <a:ext cx="1636920" cy="4129920"/>
              </a:xfrm>
              <a:prstGeom prst="ellipse">
                <a:avLst/>
              </a:prstGeom>
              <a:solidFill>
                <a:schemeClr val="bg2">
                  <a:lumMod val="75000"/>
                  <a:alpha val="22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/>
            </p:style>
          </p:sp>
          <p:pic>
            <p:nvPicPr>
              <p:cNvPr id="652" name="Picture 2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0807800">
                <a:off x="4062600" y="5389920"/>
                <a:ext cx="652680" cy="545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3" name="Picture 2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10818600">
                <a:off x="4511880" y="4760280"/>
                <a:ext cx="587160" cy="488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4" name="Picture 2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0805400">
                <a:off x="3700800" y="4701600"/>
                <a:ext cx="652680" cy="545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5" name="图片 58" descr="图片包含 室内, 空地, 大, 行&#10;&#10;AI 生成的内容可能不正确。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6120" y="2385360"/>
                <a:ext cx="645840" cy="541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6" name="图片 60" descr="建筑的摆设布局&#10;&#10;AI 生成的内容可能不正确。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3280" y="3007080"/>
                <a:ext cx="645840" cy="541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7" name="图片 62" descr="图片包含 室内, 空地, 打开, 大&#10;&#10;AI 生成的内容可能不正确。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9360" y="3116880"/>
                <a:ext cx="530640" cy="445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8" name="Picture 1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32120" y="3893040"/>
                <a:ext cx="681840" cy="530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59" name="Picture 19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4880" y="3895200"/>
                <a:ext cx="681840" cy="53064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660" name="Picture 70" descr="GT2"/>
            <p:cNvPicPr/>
            <p:nvPr/>
          </p:nvPicPr>
          <p:blipFill>
            <a:blip r:embed="rId17"/>
            <a:srcRect l="21645" t="7559" r="24080" b="7235"/>
            <a:stretch>
              <a:fillRect/>
            </a:stretch>
          </p:blipFill>
          <p:spPr>
            <a:xfrm>
              <a:off x="7322760" y="4737600"/>
              <a:ext cx="1414080" cy="1132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1" name="Picture 71" descr="GT4"/>
            <p:cNvPicPr/>
            <p:nvPr/>
          </p:nvPicPr>
          <p:blipFill>
            <a:blip r:embed="rId18"/>
            <a:srcRect l="19478" t="31309" r="20675" b="13176"/>
            <a:stretch>
              <a:fillRect/>
            </a:stretch>
          </p:blipFill>
          <p:spPr>
            <a:xfrm>
              <a:off x="7345440" y="2385360"/>
              <a:ext cx="1396080" cy="660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2" name="Picture 72" descr="GT5"/>
            <p:cNvPicPr/>
            <p:nvPr/>
          </p:nvPicPr>
          <p:blipFill>
            <a:blip r:embed="rId19"/>
            <a:srcRect l="24946" t="12265" r="39555" b="5809"/>
            <a:stretch>
              <a:fillRect/>
            </a:stretch>
          </p:blipFill>
          <p:spPr>
            <a:xfrm>
              <a:off x="7406280" y="3236040"/>
              <a:ext cx="1178640" cy="138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3" name="Elbow Connector 74"/>
            <p:cNvSpPr/>
            <p:nvPr/>
          </p:nvSpPr>
          <p:spPr>
            <a:xfrm flipV="1">
              <a:off x="886680" y="2043720"/>
              <a:ext cx="3502440" cy="1595880"/>
            </a:xfrm>
            <a:prstGeom prst="bentConnector4">
              <a:avLst>
                <a:gd name="adj1" fmla="val 936"/>
                <a:gd name="adj2" fmla="val 112203"/>
              </a:avLst>
            </a:prstGeom>
            <a:noFill/>
            <a:ln>
              <a:solidFill>
                <a:srgbClr val="BCBCBC">
                  <a:lumMod val="50000"/>
                </a:srgbClr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64" name="Elbow Connector 75"/>
            <p:cNvSpPr/>
            <p:nvPr/>
          </p:nvSpPr>
          <p:spPr>
            <a:xfrm rot="16200000">
              <a:off x="6608160" y="2205360"/>
              <a:ext cx="276480" cy="1046880"/>
            </a:xfrm>
            <a:prstGeom prst="bentConnector2">
              <a:avLst/>
            </a:prstGeom>
            <a:noFill/>
            <a:ln>
              <a:solidFill>
                <a:srgbClr val="BCBCBC">
                  <a:lumMod val="50000"/>
                </a:srgbClr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65" name="Text Box 76"/>
            <p:cNvSpPr/>
            <p:nvPr/>
          </p:nvSpPr>
          <p:spPr>
            <a:xfrm>
              <a:off x="1659240" y="1516320"/>
              <a:ext cx="20937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From 3D to 2D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666" name="Text Box 77"/>
            <p:cNvSpPr/>
            <p:nvPr/>
          </p:nvSpPr>
          <p:spPr>
            <a:xfrm>
              <a:off x="5261400" y="2264760"/>
              <a:ext cx="29707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From 2D back to 3D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667" name="Text Box 78"/>
            <p:cNvSpPr/>
            <p:nvPr/>
          </p:nvSpPr>
          <p:spPr>
            <a:xfrm>
              <a:off x="1659240" y="253692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SP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668" name="Text Box 79"/>
            <p:cNvSpPr/>
            <p:nvPr/>
          </p:nvSpPr>
          <p:spPr>
            <a:xfrm>
              <a:off x="1659240" y="362880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BEV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669" name="Text Box 80"/>
            <p:cNvSpPr/>
            <p:nvPr/>
          </p:nvSpPr>
          <p:spPr>
            <a:xfrm>
              <a:off x="1659240" y="472644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PP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670" name="Rectangles 73"/>
            <p:cNvSpPr/>
            <p:nvPr/>
          </p:nvSpPr>
          <p:spPr>
            <a:xfrm>
              <a:off x="7279920" y="2145960"/>
              <a:ext cx="1506960" cy="3789360"/>
            </a:xfrm>
            <a:prstGeom prst="rect">
              <a:avLst/>
            </a:prstGeom>
            <a:solidFill>
              <a:schemeClr val="bg2">
                <a:lumMod val="75000"/>
                <a:alpha val="22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/>
          </p:style>
        </p:sp>
      </p:grpSp>
      <p:sp>
        <p:nvSpPr>
          <p:cNvPr id="671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672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Overarching 3D – 2D – 3D process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673" name="Rectangle: Rounded Corners 4"/>
          <p:cNvSpPr/>
          <p:nvPr/>
        </p:nvSpPr>
        <p:spPr>
          <a:xfrm>
            <a:off x="5292720" y="2766600"/>
            <a:ext cx="1908360" cy="29584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</a:t>
            </a: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ducti</a:t>
            </a: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on</a:t>
            </a:r>
            <a:endParaRPr lang="en-CA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818640" y="1268640"/>
            <a:ext cx="7701480" cy="533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7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"Scan to BIM" process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144" name="TextBox 2"/>
          <p:cNvSpPr/>
          <p:nvPr/>
        </p:nvSpPr>
        <p:spPr>
          <a:xfrm>
            <a:off x="7343640" y="5297040"/>
            <a:ext cx="1707120" cy="37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BIM model O&amp;M</a:t>
            </a:r>
            <a:endParaRPr lang="en-CA" sz="1400" b="0" strike="noStrike" spc="-1">
              <a:latin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1920" y="1532255"/>
            <a:ext cx="8803005" cy="4441190"/>
            <a:chOff x="192" y="2413"/>
            <a:chExt cx="13863" cy="6994"/>
          </a:xfrm>
        </p:grpSpPr>
        <p:sp>
          <p:nvSpPr>
            <p:cNvPr id="123" name="TextBox 2"/>
            <p:cNvSpPr/>
            <p:nvPr/>
          </p:nvSpPr>
          <p:spPr>
            <a:xfrm>
              <a:off x="7016" y="8929"/>
              <a:ext cx="4319" cy="47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000000"/>
                  </a:solidFill>
                  <a:latin typeface="Times New Roman" panose="02020603050405020304"/>
                  <a:ea typeface="DejaVu Sans"/>
                </a:rPr>
                <a:t>As-built BIM model</a:t>
              </a:r>
              <a:endParaRPr lang="en-CA" sz="1400" b="0" strike="noStrike" spc="-1">
                <a:latin typeface="Arial" panose="020B0604020202020204"/>
              </a:endParaRPr>
            </a:p>
          </p:txBody>
        </p:sp>
        <p:sp>
          <p:nvSpPr>
            <p:cNvPr id="124" name="TextBox 7"/>
            <p:cNvSpPr/>
            <p:nvPr/>
          </p:nvSpPr>
          <p:spPr>
            <a:xfrm>
              <a:off x="192" y="8444"/>
              <a:ext cx="5541" cy="48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000000"/>
                  </a:solidFill>
                  <a:latin typeface="Times New Roman" panose="02020603050405020304"/>
                  <a:ea typeface="DejaVu Sans"/>
                </a:rPr>
                <a:t>3D Point Cloud Collection – without label</a:t>
              </a:r>
              <a:endParaRPr lang="en-CA" sz="1400" b="0" strike="noStrike" spc="-1">
                <a:latin typeface="Arial" panose="020B0604020202020204"/>
              </a:endParaRPr>
            </a:p>
          </p:txBody>
        </p:sp>
        <p:grpSp>
          <p:nvGrpSpPr>
            <p:cNvPr id="125" name="Group 10"/>
            <p:cNvGrpSpPr/>
            <p:nvPr/>
          </p:nvGrpSpPr>
          <p:grpSpPr>
            <a:xfrm>
              <a:off x="455" y="5478"/>
              <a:ext cx="3358" cy="2426"/>
              <a:chOff x="289080" y="3478320"/>
              <a:chExt cx="2132640" cy="1540800"/>
            </a:xfrm>
          </p:grpSpPr>
          <p:grpSp>
            <p:nvGrpSpPr>
              <p:cNvPr id="126" name="Group 6"/>
              <p:cNvGrpSpPr/>
              <p:nvPr/>
            </p:nvGrpSpPr>
            <p:grpSpPr>
              <a:xfrm>
                <a:off x="428760" y="3638520"/>
                <a:ext cx="1681560" cy="1092960"/>
                <a:chOff x="428760" y="3638520"/>
                <a:chExt cx="1681560" cy="1092960"/>
              </a:xfrm>
            </p:grpSpPr>
            <p:pic>
              <p:nvPicPr>
                <p:cNvPr id="127" name="Picture 4" descr="A diagram of a building&#10;&#10;AI-generated content may be incorrect."/>
                <p:cNvPicPr/>
                <p:nvPr/>
              </p:nvPicPr>
              <p:blipFill>
                <a:blip r:embed="rId2"/>
                <a:srcRect l="2759" t="10826" r="52054" b="34540"/>
                <a:stretch>
                  <a:fillRect/>
                </a:stretch>
              </p:blipFill>
              <p:spPr>
                <a:xfrm>
                  <a:off x="986400" y="3638520"/>
                  <a:ext cx="1055160" cy="567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28" name="Picture 8" descr="A close-up of a device&#10;&#10;AI-generated content may be incorrect."/>
                <p:cNvPicPr/>
                <p:nvPr/>
              </p:nvPicPr>
              <p:blipFill>
                <a:blip r:embed="rId3"/>
                <a:srcRect l="16416" t="-540" r="-1495" b="221"/>
                <a:stretch>
                  <a:fillRect/>
                </a:stretch>
              </p:blipFill>
              <p:spPr>
                <a:xfrm>
                  <a:off x="428760" y="3816720"/>
                  <a:ext cx="557280" cy="873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29" name="Picture 3" descr="A multicolored image of a building&#10;&#10;AI-generated content may be incorrect.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8200" y="4255560"/>
                  <a:ext cx="1122120" cy="4759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sp>
            <p:nvSpPr>
              <p:cNvPr id="130" name="Oval 9"/>
              <p:cNvSpPr/>
              <p:nvPr/>
            </p:nvSpPr>
            <p:spPr>
              <a:xfrm>
                <a:off x="289080" y="3478320"/>
                <a:ext cx="2132640" cy="1540800"/>
              </a:xfrm>
              <a:custGeom>
                <a:avLst/>
                <a:gdLst/>
                <a:ahLst/>
                <a:cxnLst/>
                <a:rect l="l" t="t" r="r" b="b"/>
                <a:pathLst>
                  <a:path w="2132921" h="1541010">
                    <a:moveTo>
                      <a:pt x="0" y="770505"/>
                    </a:moveTo>
                    <a:cubicBezTo>
                      <a:pt x="-35430" y="233747"/>
                      <a:pt x="412925" y="5558"/>
                      <a:pt x="1066461" y="0"/>
                    </a:cubicBezTo>
                    <a:cubicBezTo>
                      <a:pt x="1610132" y="63135"/>
                      <a:pt x="2129164" y="341017"/>
                      <a:pt x="2132922" y="770505"/>
                    </a:cubicBezTo>
                    <a:cubicBezTo>
                      <a:pt x="2184288" y="1282874"/>
                      <a:pt x="1704758" y="1554299"/>
                      <a:pt x="1066461" y="1541010"/>
                    </a:cubicBezTo>
                    <a:cubicBezTo>
                      <a:pt x="458114" y="1554446"/>
                      <a:pt x="-44403" y="1156089"/>
                      <a:pt x="0" y="770505"/>
                    </a:cubicBezTo>
                    <a:close/>
                  </a:path>
                </a:pathLst>
              </a:custGeom>
              <a:noFill/>
              <a:ln>
                <a:solidFill>
                  <a:srgbClr val="80132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31" name="Group 20"/>
            <p:cNvGrpSpPr/>
            <p:nvPr/>
          </p:nvGrpSpPr>
          <p:grpSpPr>
            <a:xfrm>
              <a:off x="6808" y="4894"/>
              <a:ext cx="3546" cy="3843"/>
              <a:chOff x="4323240" y="3107880"/>
              <a:chExt cx="2251800" cy="2440440"/>
            </a:xfrm>
          </p:grpSpPr>
          <p:pic>
            <p:nvPicPr>
              <p:cNvPr id="132" name="Picture 5" descr="A diagram of a building&#10;&#10;AI-generated content may be incorrect."/>
              <p:cNvPicPr/>
              <p:nvPr/>
            </p:nvPicPr>
            <p:blipFill>
              <a:blip r:embed="rId2"/>
              <a:srcRect l="51569" t="13058" r="4603" b="37497"/>
              <a:stretch>
                <a:fillRect/>
              </a:stretch>
            </p:blipFill>
            <p:spPr>
              <a:xfrm>
                <a:off x="4323240" y="3107880"/>
                <a:ext cx="2251800" cy="1146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3" name="Picture 11" descr="A blue square with a white logo&#10;&#10;AI-generated content may be incorrect.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9720" y="4465080"/>
                <a:ext cx="1095840" cy="404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4" name="Picture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8240" y="4939200"/>
                <a:ext cx="1098360" cy="609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5" name="Picture 13" descr="A blue and white logo&#10;&#10;AI-generated content may be incorrect.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7800" y="4468680"/>
                <a:ext cx="387360" cy="3978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36" name="Arrow: Right 21"/>
            <p:cNvSpPr/>
            <p:nvPr/>
          </p:nvSpPr>
          <p:spPr>
            <a:xfrm>
              <a:off x="4706" y="6624"/>
              <a:ext cx="1301" cy="28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01329"/>
            </a:solidFill>
            <a:ln>
              <a:solidFill>
                <a:srgbClr val="38081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38" name="组合 28"/>
            <p:cNvGrpSpPr/>
            <p:nvPr/>
          </p:nvGrpSpPr>
          <p:grpSpPr>
            <a:xfrm>
              <a:off x="9568" y="2413"/>
              <a:ext cx="4319" cy="2246"/>
              <a:chOff x="6075720" y="1532160"/>
              <a:chExt cx="2742840" cy="1425960"/>
            </a:xfrm>
          </p:grpSpPr>
          <p:pic>
            <p:nvPicPr>
              <p:cNvPr id="139" name="图片 26" descr="IMG_07bb5c925d7d98f5ec799baabe57d41f343d74c4_lg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3200" y="1532160"/>
                <a:ext cx="1684800" cy="947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40" name="TextBox 2"/>
              <p:cNvSpPr/>
              <p:nvPr/>
            </p:nvSpPr>
            <p:spPr>
              <a:xfrm>
                <a:off x="6075720" y="2653920"/>
                <a:ext cx="2742840" cy="30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numCol="1" spcCol="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Times New Roman" panose="02020603050405020304"/>
                    <a:ea typeface="DejaVu Sans"/>
                  </a:rPr>
                  <a:t>As-design BIM model</a:t>
                </a:r>
                <a:endParaRPr lang="en-CA" sz="14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141" name="左弧形箭头 29"/>
            <p:cNvSpPr/>
            <p:nvPr/>
          </p:nvSpPr>
          <p:spPr>
            <a:xfrm rot="2340000">
              <a:off x="8454" y="3446"/>
              <a:ext cx="558" cy="1498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801329"/>
            </a:solidFill>
            <a:ln>
              <a:solidFill>
                <a:srgbClr val="600E1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/>
          </p:style>
        </p:sp>
        <p:pic>
          <p:nvPicPr>
            <p:cNvPr id="142" name="图片 30" descr="download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2257" y="5729"/>
              <a:ext cx="1798" cy="253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左弧形箭头 31"/>
            <p:cNvSpPr/>
            <p:nvPr/>
          </p:nvSpPr>
          <p:spPr>
            <a:xfrm rot="17940000">
              <a:off x="10984" y="6346"/>
              <a:ext cx="485" cy="1498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801329"/>
            </a:solidFill>
            <a:ln>
              <a:solidFill>
                <a:srgbClr val="600E1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/>
          </p:style>
        </p:sp>
        <p:pic>
          <p:nvPicPr>
            <p:cNvPr id="145" name="图片 33" descr="people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4828" y="5254"/>
              <a:ext cx="1089" cy="1089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6" name="TextBox 2"/>
            <p:cNvSpPr/>
            <p:nvPr/>
          </p:nvSpPr>
          <p:spPr>
            <a:xfrm>
              <a:off x="4199" y="7105"/>
              <a:ext cx="4319" cy="47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000000"/>
                  </a:solidFill>
                  <a:latin typeface="Times New Roman" panose="02020603050405020304"/>
                  <a:ea typeface="DejaVu Sans"/>
                </a:rPr>
                <a:t>Field Verification</a:t>
              </a:r>
              <a:endParaRPr lang="en-CA" sz="1400" b="0" strike="noStrike" spc="-1">
                <a:latin typeface="Arial" panose="020B0604020202020204"/>
              </a:endParaRPr>
            </a:p>
          </p:txBody>
        </p:sp>
      </p:grpSp>
      <p:sp>
        <p:nvSpPr>
          <p:cNvPr id="147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/>
          </p:nvPr>
        </p:nvSpPr>
        <p:spPr>
          <a:xfrm>
            <a:off x="326160" y="1377360"/>
            <a:ext cx="6567840" cy="7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640"/>
              </a:spcBef>
              <a:buNone/>
            </a:pPr>
            <a:r>
              <a:rPr lang="en-US" sz="2800" b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U-Net </a:t>
            </a:r>
            <a:r>
              <a:rPr lang="en-US" sz="28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[16]</a:t>
            </a:r>
            <a:endParaRPr lang="en-CA" sz="2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75" name="Picture 3" descr="Architecture-of-the-U-Net-example-for-512512-as-the-size-of-input-data-Each-white-box"/>
          <p:cNvPicPr/>
          <p:nvPr/>
        </p:nvPicPr>
        <p:blipFill>
          <a:blip r:embed="rId1"/>
          <a:stretch>
            <a:fillRect/>
          </a:stretch>
        </p:blipFill>
        <p:spPr>
          <a:xfrm>
            <a:off x="5150880" y="2622600"/>
            <a:ext cx="3940560" cy="2080440"/>
          </a:xfrm>
          <a:prstGeom prst="rect">
            <a:avLst/>
          </a:prstGeom>
          <a:ln w="0">
            <a:noFill/>
          </a:ln>
        </p:spPr>
      </p:pic>
      <p:sp>
        <p:nvSpPr>
          <p:cNvPr id="676" name="Text Box 4"/>
          <p:cNvSpPr/>
          <p:nvPr/>
        </p:nvSpPr>
        <p:spPr>
          <a:xfrm>
            <a:off x="122040" y="2206080"/>
            <a:ext cx="6976440" cy="2080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45720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400" b="1" u="sng" strike="noStrike" spc="-1">
                <a:solidFill>
                  <a:srgbClr val="000000"/>
                </a:solidFill>
                <a:uFillTx/>
                <a:latin typeface="Times New Roman" panose="02020603050405020304"/>
                <a:ea typeface="MS PGothic" panose="020B0600070205080204" charset="-128"/>
              </a:rPr>
              <a:t>Advantages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High Accuracy in Segmentation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Effective with Limited Data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Preserves Fine Details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Efficient Training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677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678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2D Semantic Segmentation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679" name="Text Box 4"/>
          <p:cNvSpPr/>
          <p:nvPr/>
        </p:nvSpPr>
        <p:spPr>
          <a:xfrm>
            <a:off x="6774840" y="5011920"/>
            <a:ext cx="3822840" cy="2080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457200">
              <a:lnSpc>
                <a:spcPct val="150000"/>
              </a:lnSpc>
              <a:spcBef>
                <a:spcPts val="400"/>
              </a:spcBef>
              <a:buNone/>
            </a:pPr>
            <a:r>
              <a:rPr lang="en-US" sz="1600" b="0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Applications: Biomedical Image [9], AAA[10], AAAA [11]</a:t>
            </a:r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680" name="Text Box 4"/>
          <p:cNvSpPr/>
          <p:nvPr/>
        </p:nvSpPr>
        <p:spPr>
          <a:xfrm>
            <a:off x="122040" y="4443120"/>
            <a:ext cx="6976440" cy="2080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45720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400" b="1" u="sng" strike="noStrike" spc="-1">
                <a:solidFill>
                  <a:srgbClr val="000000"/>
                </a:solidFill>
                <a:uFillTx/>
                <a:latin typeface="Times New Roman" panose="02020603050405020304"/>
                <a:ea typeface="MS PGothic" panose="020B0600070205080204" charset="-128"/>
              </a:rPr>
              <a:t>Applications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Biomedical Image [9], AAA[10], AAAA [11]</a:t>
            </a:r>
            <a:endParaRPr lang="en-CA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/>
          </p:nvPr>
        </p:nvSpPr>
        <p:spPr>
          <a:xfrm>
            <a:off x="326160" y="1377360"/>
            <a:ext cx="6567840" cy="7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640"/>
              </a:spcBef>
              <a:buNone/>
            </a:pPr>
            <a:r>
              <a:rPr lang="en-US" sz="2800" b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Segformer </a:t>
            </a:r>
            <a:r>
              <a:rPr lang="en-US" sz="28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[17]</a:t>
            </a:r>
            <a:endParaRPr lang="en-CA" sz="2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2" name="Text Box 4"/>
          <p:cNvSpPr/>
          <p:nvPr/>
        </p:nvSpPr>
        <p:spPr>
          <a:xfrm>
            <a:off x="122040" y="2206080"/>
            <a:ext cx="6976440" cy="2080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45720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400" b="1" u="sng" strike="noStrike" spc="-1">
                <a:solidFill>
                  <a:srgbClr val="000000"/>
                </a:solidFill>
                <a:uFillTx/>
                <a:latin typeface="Times New Roman" panose="02020603050405020304"/>
                <a:ea typeface="MS PGothic" panose="020B0600070205080204" charset="-128"/>
              </a:rPr>
              <a:t>Advantages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Superior Performance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Enhanced Detail Capture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Effective Global Context Utilization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Efficient Training and Inference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683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684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2D Semantic Segmentation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685" name="Text Box 4"/>
          <p:cNvSpPr/>
          <p:nvPr/>
        </p:nvSpPr>
        <p:spPr>
          <a:xfrm>
            <a:off x="122040" y="4443120"/>
            <a:ext cx="6976440" cy="2080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45720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400" b="1" u="sng" strike="noStrike" spc="-1">
                <a:solidFill>
                  <a:srgbClr val="000000"/>
                </a:solidFill>
                <a:uFillTx/>
                <a:latin typeface="Times New Roman" panose="02020603050405020304"/>
                <a:ea typeface="MS PGothic" panose="020B0600070205080204" charset="-128"/>
              </a:rPr>
              <a:t>Applications</a:t>
            </a:r>
            <a:endParaRPr lang="en-CA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US" sz="2400" b="0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Biomedical Image [12], AAA[13], AAAA [14]</a:t>
            </a:r>
            <a:endParaRPr lang="en-CA" sz="2400" b="0" strike="noStrike" spc="-1">
              <a:latin typeface="Arial" panose="020B0604020202020204"/>
            </a:endParaRPr>
          </a:p>
        </p:txBody>
      </p:sp>
      <p:pic>
        <p:nvPicPr>
          <p:cNvPr id="686" name="Picture 3"/>
          <p:cNvPicPr/>
          <p:nvPr/>
        </p:nvPicPr>
        <p:blipFill>
          <a:blip r:embed="rId1"/>
          <a:srcRect t="2767" b="581"/>
          <a:stretch>
            <a:fillRect/>
          </a:stretch>
        </p:blipFill>
        <p:spPr>
          <a:xfrm>
            <a:off x="5532120" y="2555640"/>
            <a:ext cx="3361680" cy="174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组合 3"/>
          <p:cNvGrpSpPr/>
          <p:nvPr/>
        </p:nvGrpSpPr>
        <p:grpSpPr>
          <a:xfrm>
            <a:off x="224280" y="1516320"/>
            <a:ext cx="8695080" cy="5023800"/>
            <a:chOff x="224280" y="1516320"/>
            <a:chExt cx="8695080" cy="5023800"/>
          </a:xfrm>
        </p:grpSpPr>
        <p:pic>
          <p:nvPicPr>
            <p:cNvPr id="688" name="Picture 55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990800" y="4824000"/>
              <a:ext cx="1572480" cy="90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89" name="Picture 5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976040" y="2350080"/>
              <a:ext cx="1085760" cy="147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0" name="图片 11" descr="图片包含 游戏机, 建筑, 砖, 石头&#10;&#10;AI 生成的内容可能不正确。"/>
            <p:cNvPicPr/>
            <p:nvPr/>
          </p:nvPicPr>
          <p:blipFill>
            <a:blip r:embed="rId3"/>
            <a:srcRect t="223" r="11869"/>
            <a:stretch>
              <a:fillRect/>
            </a:stretch>
          </p:blipFill>
          <p:spPr>
            <a:xfrm>
              <a:off x="2032920" y="3859560"/>
              <a:ext cx="977760" cy="791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91" name="Group 32"/>
            <p:cNvGrpSpPr/>
            <p:nvPr/>
          </p:nvGrpSpPr>
          <p:grpSpPr>
            <a:xfrm>
              <a:off x="5040720" y="2867400"/>
              <a:ext cx="3878640" cy="3648240"/>
              <a:chOff x="5040720" y="2867400"/>
              <a:chExt cx="3878640" cy="3648240"/>
            </a:xfrm>
          </p:grpSpPr>
          <p:grpSp>
            <p:nvGrpSpPr>
              <p:cNvPr id="692" name="Group 17"/>
              <p:cNvGrpSpPr/>
              <p:nvPr/>
            </p:nvGrpSpPr>
            <p:grpSpPr>
              <a:xfrm>
                <a:off x="5040720" y="2867400"/>
                <a:ext cx="3878640" cy="3648240"/>
                <a:chOff x="5040720" y="2867400"/>
                <a:chExt cx="3878640" cy="3648240"/>
              </a:xfrm>
            </p:grpSpPr>
            <p:sp>
              <p:nvSpPr>
                <p:cNvPr id="693" name="Round Diagonal Corner Rectangle 19"/>
                <p:cNvSpPr/>
                <p:nvPr/>
              </p:nvSpPr>
              <p:spPr>
                <a:xfrm>
                  <a:off x="5340600" y="2867400"/>
                  <a:ext cx="1765080" cy="2318400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chemeClr val="bg2">
                    <a:lumMod val="75000"/>
                    <a:alpha val="22000"/>
                  </a:schemeClr>
                </a:solidFill>
                <a:ln w="25400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694" name="Text Box 24"/>
                <p:cNvSpPr/>
                <p:nvPr/>
              </p:nvSpPr>
              <p:spPr>
                <a:xfrm>
                  <a:off x="5040720" y="5339520"/>
                  <a:ext cx="2495160" cy="454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2D Convolutional Networks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695" name="Text Box 27"/>
                <p:cNvSpPr/>
                <p:nvPr/>
              </p:nvSpPr>
              <p:spPr>
                <a:xfrm>
                  <a:off x="6900840" y="6060960"/>
                  <a:ext cx="2018520" cy="454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Reprojected 3D Semantic Point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</p:grpSp>
          <p:pic>
            <p:nvPicPr>
              <p:cNvPr id="696" name="Picture 29" descr="Architecture-of-the-U-Net-example-for-512512-as-the-size-of-input-data-Each-white-box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7320" y="3095640"/>
                <a:ext cx="1525320" cy="734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97" name="Picture 30"/>
              <p:cNvPicPr/>
              <p:nvPr/>
            </p:nvPicPr>
            <p:blipFill>
              <a:blip r:embed="rId5"/>
              <a:srcRect t="2767" b="581"/>
              <a:stretch>
                <a:fillRect/>
              </a:stretch>
            </p:blipFill>
            <p:spPr>
              <a:xfrm>
                <a:off x="5441040" y="4122360"/>
                <a:ext cx="1564920" cy="8204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698" name="Group 58"/>
            <p:cNvGrpSpPr/>
            <p:nvPr/>
          </p:nvGrpSpPr>
          <p:grpSpPr>
            <a:xfrm>
              <a:off x="224280" y="2433240"/>
              <a:ext cx="3837960" cy="3737160"/>
              <a:chOff x="224280" y="2433240"/>
              <a:chExt cx="3837960" cy="3737160"/>
            </a:xfrm>
          </p:grpSpPr>
          <p:grpSp>
            <p:nvGrpSpPr>
              <p:cNvPr id="699" name="Group 13"/>
              <p:cNvGrpSpPr/>
              <p:nvPr/>
            </p:nvGrpSpPr>
            <p:grpSpPr>
              <a:xfrm>
                <a:off x="224280" y="3675960"/>
                <a:ext cx="3837960" cy="2494440"/>
                <a:chOff x="224280" y="3675960"/>
                <a:chExt cx="3837960" cy="2494440"/>
              </a:xfrm>
            </p:grpSpPr>
            <p:grpSp>
              <p:nvGrpSpPr>
                <p:cNvPr id="700" name="Group 11"/>
                <p:cNvGrpSpPr/>
                <p:nvPr/>
              </p:nvGrpSpPr>
              <p:grpSpPr>
                <a:xfrm>
                  <a:off x="224640" y="3675960"/>
                  <a:ext cx="1359720" cy="1417680"/>
                  <a:chOff x="224640" y="3675960"/>
                  <a:chExt cx="1359720" cy="1417680"/>
                </a:xfrm>
              </p:grpSpPr>
              <p:grpSp>
                <p:nvGrpSpPr>
                  <p:cNvPr id="701" name="Group 10"/>
                  <p:cNvGrpSpPr/>
                  <p:nvPr/>
                </p:nvGrpSpPr>
                <p:grpSpPr>
                  <a:xfrm>
                    <a:off x="403200" y="3759840"/>
                    <a:ext cx="1051920" cy="1284480"/>
                    <a:chOff x="403200" y="3759840"/>
                    <a:chExt cx="1051920" cy="1284480"/>
                  </a:xfrm>
                </p:grpSpPr>
                <p:pic>
                  <p:nvPicPr>
                    <p:cNvPr id="702" name="Picture 7"/>
                    <p:cNvPicPr/>
                    <p:nvPr/>
                  </p:nvPicPr>
                  <p:blipFill>
                    <a:blip r:embed="rId6"/>
                    <a:srcRect r="16167"/>
                    <a:stretch>
                      <a:fillRect/>
                    </a:stretch>
                  </p:blipFill>
                  <p:spPr>
                    <a:xfrm>
                      <a:off x="587160" y="3759840"/>
                      <a:ext cx="554760" cy="3600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703" name="Picture 8"/>
                    <p:cNvPicPr/>
                    <p:nvPr/>
                  </p:nvPicPr>
                  <p:blipFill>
                    <a:blip r:embed="rId7"/>
                    <a:srcRect l="12623" r="12932" b="10808"/>
                    <a:stretch>
                      <a:fillRect/>
                    </a:stretch>
                  </p:blipFill>
                  <p:spPr>
                    <a:xfrm>
                      <a:off x="403200" y="4121280"/>
                      <a:ext cx="1051920" cy="45036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  <p:pic>
                  <p:nvPicPr>
                    <p:cNvPr id="704" name="Picture 9"/>
                    <p:cNvPicPr/>
                    <p:nvPr/>
                  </p:nvPicPr>
                  <p:blipFill>
                    <a:blip r:embed="rId8"/>
                    <a:srcRect l="19728" r="19404" b="9596"/>
                    <a:stretch>
                      <a:fillRect/>
                    </a:stretch>
                  </p:blipFill>
                  <p:spPr>
                    <a:xfrm>
                      <a:off x="461520" y="4572720"/>
                      <a:ext cx="885240" cy="4716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  <p:sp>
                <p:nvSpPr>
                  <p:cNvPr id="705" name="Rectangles 6"/>
                  <p:cNvSpPr/>
                  <p:nvPr/>
                </p:nvSpPr>
                <p:spPr>
                  <a:xfrm>
                    <a:off x="224640" y="3675960"/>
                    <a:ext cx="1359720" cy="141768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  <a:alpha val="22000"/>
                    </a:schemeClr>
                  </a:solidFill>
                  <a:ln w="25400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</p:sp>
            </p:grpSp>
            <p:sp>
              <p:nvSpPr>
                <p:cNvPr id="706" name="Text Box 12"/>
                <p:cNvSpPr/>
                <p:nvPr/>
              </p:nvSpPr>
              <p:spPr>
                <a:xfrm>
                  <a:off x="224280" y="5258160"/>
                  <a:ext cx="1897560" cy="272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Original 3D Scans 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707" name="Text Box 3"/>
                <p:cNvSpPr/>
                <p:nvPr/>
              </p:nvSpPr>
              <p:spPr>
                <a:xfrm>
                  <a:off x="1083600" y="5898240"/>
                  <a:ext cx="2978640" cy="2721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200" b="1" strike="noStrike" spc="-1">
                      <a:solidFill>
                        <a:srgbClr val="5E5E5E"/>
                      </a:solidFill>
                      <a:latin typeface="Baskerville Old Face"/>
                      <a:ea typeface="DejaVu Sans"/>
                    </a:rPr>
                    <a:t>Different Projection Methods</a:t>
                  </a:r>
                  <a:endParaRPr lang="en-CA" sz="1200" b="0" strike="noStrike" spc="-1">
                    <a:latin typeface="Arial" panose="020B0604020202020204"/>
                  </a:endParaRPr>
                </a:p>
              </p:txBody>
            </p:sp>
          </p:grpSp>
          <p:sp>
            <p:nvSpPr>
              <p:cNvPr id="708" name="Rectangles 56"/>
              <p:cNvSpPr/>
              <p:nvPr/>
            </p:nvSpPr>
            <p:spPr>
              <a:xfrm>
                <a:off x="1706040" y="2433240"/>
                <a:ext cx="1731600" cy="3291840"/>
              </a:xfrm>
              <a:prstGeom prst="rect">
                <a:avLst/>
              </a:prstGeom>
              <a:solidFill>
                <a:schemeClr val="bg2">
                  <a:lumMod val="75000"/>
                  <a:alpha val="22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709" name="Text Box 68"/>
            <p:cNvSpPr/>
            <p:nvPr/>
          </p:nvSpPr>
          <p:spPr>
            <a:xfrm>
              <a:off x="2213280" y="6267960"/>
              <a:ext cx="4456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Projected Images in 2D Domain</a:t>
              </a:r>
              <a:endParaRPr lang="en-CA" sz="1200" b="0" strike="noStrike" spc="-1">
                <a:latin typeface="Arial" panose="020B0604020202020204"/>
              </a:endParaRPr>
            </a:p>
          </p:txBody>
        </p:sp>
        <p:grpSp>
          <p:nvGrpSpPr>
            <p:cNvPr id="710" name="Group 69"/>
            <p:cNvGrpSpPr/>
            <p:nvPr/>
          </p:nvGrpSpPr>
          <p:grpSpPr>
            <a:xfrm>
              <a:off x="3570480" y="2044800"/>
              <a:ext cx="1636920" cy="4129920"/>
              <a:chOff x="3570480" y="2044800"/>
              <a:chExt cx="1636920" cy="4129920"/>
            </a:xfrm>
          </p:grpSpPr>
          <p:sp>
            <p:nvSpPr>
              <p:cNvPr id="711" name="Oval 62"/>
              <p:cNvSpPr/>
              <p:nvPr/>
            </p:nvSpPr>
            <p:spPr>
              <a:xfrm>
                <a:off x="3570480" y="2044800"/>
                <a:ext cx="1636920" cy="4129920"/>
              </a:xfrm>
              <a:prstGeom prst="ellipse">
                <a:avLst/>
              </a:prstGeom>
              <a:solidFill>
                <a:schemeClr val="bg2">
                  <a:lumMod val="75000"/>
                  <a:alpha val="22000"/>
                </a:schemeClr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/>
            </p:style>
          </p:sp>
          <p:pic>
            <p:nvPicPr>
              <p:cNvPr id="712" name="Picture 2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0807800">
                <a:off x="4062600" y="5389920"/>
                <a:ext cx="652680" cy="545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13" name="Picture 2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10818600">
                <a:off x="4511880" y="4760280"/>
                <a:ext cx="587160" cy="488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14" name="Picture 2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0805400">
                <a:off x="3700800" y="4701600"/>
                <a:ext cx="652680" cy="545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15" name="图片 58" descr="图片包含 室内, 空地, 大, 行&#10;&#10;AI 生成的内容可能不正确。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6120" y="2385360"/>
                <a:ext cx="645840" cy="541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16" name="图片 60" descr="建筑的摆设布局&#10;&#10;AI 生成的内容可能不正确。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3280" y="3007080"/>
                <a:ext cx="645840" cy="541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17" name="图片 62" descr="图片包含 室内, 空地, 打开, 大&#10;&#10;AI 生成的内容可能不正确。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9360" y="3116880"/>
                <a:ext cx="530640" cy="445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18" name="Picture 1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32120" y="3893040"/>
                <a:ext cx="681840" cy="530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19" name="Picture 19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4880" y="3895200"/>
                <a:ext cx="681840" cy="53064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720" name="Picture 70" descr="GT2"/>
            <p:cNvPicPr/>
            <p:nvPr/>
          </p:nvPicPr>
          <p:blipFill>
            <a:blip r:embed="rId17"/>
            <a:srcRect l="21645" t="7559" r="24080" b="7235"/>
            <a:stretch>
              <a:fillRect/>
            </a:stretch>
          </p:blipFill>
          <p:spPr>
            <a:xfrm>
              <a:off x="7322760" y="4737600"/>
              <a:ext cx="1414080" cy="1132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1" name="Picture 71" descr="GT4"/>
            <p:cNvPicPr/>
            <p:nvPr/>
          </p:nvPicPr>
          <p:blipFill>
            <a:blip r:embed="rId18"/>
            <a:srcRect l="19478" t="31309" r="20675" b="13176"/>
            <a:stretch>
              <a:fillRect/>
            </a:stretch>
          </p:blipFill>
          <p:spPr>
            <a:xfrm>
              <a:off x="7345440" y="2385360"/>
              <a:ext cx="1396080" cy="660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2" name="Picture 72" descr="GT5"/>
            <p:cNvPicPr/>
            <p:nvPr/>
          </p:nvPicPr>
          <p:blipFill>
            <a:blip r:embed="rId19"/>
            <a:srcRect l="24946" t="12265" r="39555" b="5809"/>
            <a:stretch>
              <a:fillRect/>
            </a:stretch>
          </p:blipFill>
          <p:spPr>
            <a:xfrm>
              <a:off x="7406280" y="3236040"/>
              <a:ext cx="1178640" cy="138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23" name="Elbow Connector 74"/>
            <p:cNvSpPr/>
            <p:nvPr/>
          </p:nvSpPr>
          <p:spPr>
            <a:xfrm flipV="1">
              <a:off x="886680" y="2043720"/>
              <a:ext cx="3502440" cy="1595880"/>
            </a:xfrm>
            <a:prstGeom prst="bentConnector4">
              <a:avLst>
                <a:gd name="adj1" fmla="val 936"/>
                <a:gd name="adj2" fmla="val 112203"/>
              </a:avLst>
            </a:prstGeom>
            <a:noFill/>
            <a:ln>
              <a:solidFill>
                <a:srgbClr val="BCBCBC">
                  <a:lumMod val="50000"/>
                </a:srgbClr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24" name="Elbow Connector 75"/>
            <p:cNvSpPr/>
            <p:nvPr/>
          </p:nvSpPr>
          <p:spPr>
            <a:xfrm rot="16200000">
              <a:off x="6608160" y="2205360"/>
              <a:ext cx="276480" cy="1046880"/>
            </a:xfrm>
            <a:prstGeom prst="bentConnector2">
              <a:avLst/>
            </a:prstGeom>
            <a:noFill/>
            <a:ln>
              <a:solidFill>
                <a:srgbClr val="BCBCBC">
                  <a:lumMod val="50000"/>
                </a:srgbClr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25" name="Text Box 76"/>
            <p:cNvSpPr/>
            <p:nvPr/>
          </p:nvSpPr>
          <p:spPr>
            <a:xfrm>
              <a:off x="1659240" y="1516320"/>
              <a:ext cx="20937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From 3D to 2D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726" name="Text Box 77"/>
            <p:cNvSpPr/>
            <p:nvPr/>
          </p:nvSpPr>
          <p:spPr>
            <a:xfrm>
              <a:off x="5261400" y="2264760"/>
              <a:ext cx="29707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From 2D back to 3D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727" name="Text Box 78"/>
            <p:cNvSpPr/>
            <p:nvPr/>
          </p:nvSpPr>
          <p:spPr>
            <a:xfrm>
              <a:off x="1659240" y="253692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SP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728" name="Text Box 79"/>
            <p:cNvSpPr/>
            <p:nvPr/>
          </p:nvSpPr>
          <p:spPr>
            <a:xfrm>
              <a:off x="1659240" y="362880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BEV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729" name="Text Box 80"/>
            <p:cNvSpPr/>
            <p:nvPr/>
          </p:nvSpPr>
          <p:spPr>
            <a:xfrm>
              <a:off x="1659240" y="4726440"/>
              <a:ext cx="44560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i="1" strike="noStrike" spc="-1">
                  <a:solidFill>
                    <a:srgbClr val="5E5E5E"/>
                  </a:solidFill>
                  <a:latin typeface="Baskerville Old Face"/>
                  <a:ea typeface="DejaVu Sans"/>
                </a:rPr>
                <a:t>PP</a:t>
              </a:r>
              <a:endParaRPr lang="en-CA" sz="1600" b="0" strike="noStrike" spc="-1">
                <a:latin typeface="Arial" panose="020B0604020202020204"/>
              </a:endParaRPr>
            </a:p>
          </p:txBody>
        </p:sp>
        <p:sp>
          <p:nvSpPr>
            <p:cNvPr id="730" name="Rectangles 73"/>
            <p:cNvSpPr/>
            <p:nvPr/>
          </p:nvSpPr>
          <p:spPr>
            <a:xfrm>
              <a:off x="7279920" y="2145960"/>
              <a:ext cx="1506960" cy="3789360"/>
            </a:xfrm>
            <a:prstGeom prst="rect">
              <a:avLst/>
            </a:prstGeom>
            <a:solidFill>
              <a:schemeClr val="bg2">
                <a:lumMod val="75000"/>
                <a:alpha val="22000"/>
              </a:schemeClr>
            </a:solidFill>
            <a:ln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/>
          </p:style>
        </p:sp>
      </p:grpSp>
      <p:sp>
        <p:nvSpPr>
          <p:cNvPr id="731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732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Overarching 3D – 2D – 3D process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733" name="Rectangle: Rounded Corners 4"/>
          <p:cNvSpPr/>
          <p:nvPr/>
        </p:nvSpPr>
        <p:spPr>
          <a:xfrm flipV="1">
            <a:off x="5292720" y="2088000"/>
            <a:ext cx="1908360" cy="6771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组合 13"/>
          <p:cNvGrpSpPr/>
          <p:nvPr/>
        </p:nvGrpSpPr>
        <p:grpSpPr>
          <a:xfrm>
            <a:off x="3178440" y="2508120"/>
            <a:ext cx="5816880" cy="2435400"/>
            <a:chOff x="3178440" y="2508120"/>
            <a:chExt cx="5816880" cy="2435400"/>
          </a:xfrm>
        </p:grpSpPr>
        <p:sp>
          <p:nvSpPr>
            <p:cNvPr id="735" name="文本框 11"/>
            <p:cNvSpPr/>
            <p:nvPr/>
          </p:nvSpPr>
          <p:spPr>
            <a:xfrm>
              <a:off x="3178440" y="2508120"/>
              <a:ext cx="5816880" cy="145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for each i in back projection GT mask:</a:t>
              </a:r>
              <a:endParaRPr lang="en-CA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for (u, v) in mask i: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4572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if point p in point cloud projected into (u, v):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9144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append label(u, v) to corresponding (x</a:t>
              </a:r>
              <a:r>
                <a:rPr lang="en-US" sz="1800" b="0" strike="noStrike" spc="-1" baseline="-25000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p</a:t>
              </a: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, y</a:t>
              </a:r>
              <a:r>
                <a:rPr lang="en-US" sz="1800" b="0" strike="noStrike" spc="-1" baseline="-25000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p</a:t>
              </a: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, z</a:t>
              </a:r>
              <a:r>
                <a:rPr lang="en-US" sz="1800" b="0" strike="noStrike" spc="-1" baseline="-25000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p</a:t>
              </a: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)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4572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CA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CA" sz="1800" b="0" strike="noStrike" spc="-1">
                <a:latin typeface="Arial" panose="020B0604020202020204"/>
              </a:endParaRPr>
            </a:p>
          </p:txBody>
        </p:sp>
        <p:sp>
          <p:nvSpPr>
            <p:cNvPr id="736" name="文本框 12"/>
            <p:cNvSpPr/>
            <p:nvPr/>
          </p:nvSpPr>
          <p:spPr>
            <a:xfrm>
              <a:off x="3186360" y="3871440"/>
              <a:ext cx="5252400" cy="107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for each p in point cloud: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4572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return class label has most appearance</a:t>
              </a:r>
              <a:endParaRPr lang="en-CA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CA" sz="1800" b="0" strike="noStrike" spc="-1">
                <a:latin typeface="Arial" panose="020B0604020202020204"/>
              </a:endParaRPr>
            </a:p>
          </p:txBody>
        </p:sp>
      </p:grpSp>
      <p:sp>
        <p:nvSpPr>
          <p:cNvPr id="737" name="PlaceHolder 2"/>
          <p:cNvSpPr/>
          <p:nvPr/>
        </p:nvSpPr>
        <p:spPr>
          <a:xfrm>
            <a:off x="546480" y="1182600"/>
            <a:ext cx="6568200" cy="731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800" b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Most voting rule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[18]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738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739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Backprojection from 2D to 3D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740" name="TextBox 4"/>
          <p:cNvSpPr/>
          <p:nvPr/>
        </p:nvSpPr>
        <p:spPr>
          <a:xfrm>
            <a:off x="880200" y="1746720"/>
            <a:ext cx="77446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Assigning label to a 3D point based on the most frequently occurring label from multiple 2D semantic segmentation masks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741" name="Rectangle 5"/>
          <p:cNvSpPr/>
          <p:nvPr/>
        </p:nvSpPr>
        <p:spPr>
          <a:xfrm>
            <a:off x="3097800" y="2498760"/>
            <a:ext cx="5689080" cy="2072880"/>
          </a:xfrm>
          <a:prstGeom prst="rect">
            <a:avLst/>
          </a:prstGeom>
          <a:noFill/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组合 13"/>
          <p:cNvGrpSpPr/>
          <p:nvPr/>
        </p:nvGrpSpPr>
        <p:grpSpPr>
          <a:xfrm>
            <a:off x="3178440" y="2508120"/>
            <a:ext cx="5816880" cy="2435400"/>
            <a:chOff x="3178440" y="2508120"/>
            <a:chExt cx="5816880" cy="2435400"/>
          </a:xfrm>
        </p:grpSpPr>
        <p:sp>
          <p:nvSpPr>
            <p:cNvPr id="743" name="文本框 11"/>
            <p:cNvSpPr/>
            <p:nvPr/>
          </p:nvSpPr>
          <p:spPr>
            <a:xfrm>
              <a:off x="3178440" y="2508120"/>
              <a:ext cx="5816880" cy="145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for each i in back projection GT mask:</a:t>
              </a:r>
              <a:endParaRPr lang="en-CA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for (u, v) in mask i: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4572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if point p in point cloud projected into (u, v):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9144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append label(u, v) to corresponding (x</a:t>
              </a:r>
              <a:r>
                <a:rPr lang="en-US" sz="1800" b="0" strike="noStrike" spc="-1" baseline="-25000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p</a:t>
              </a: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, y</a:t>
              </a:r>
              <a:r>
                <a:rPr lang="en-US" sz="1800" b="0" strike="noStrike" spc="-1" baseline="-25000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p</a:t>
              </a: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, z</a:t>
              </a:r>
              <a:r>
                <a:rPr lang="en-US" sz="1800" b="0" strike="noStrike" spc="-1" baseline="-25000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p</a:t>
              </a: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)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4572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CA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CA" sz="1800" b="0" strike="noStrike" spc="-1">
                <a:latin typeface="Arial" panose="020B0604020202020204"/>
              </a:endParaRPr>
            </a:p>
          </p:txBody>
        </p:sp>
        <p:sp>
          <p:nvSpPr>
            <p:cNvPr id="744" name="文本框 12"/>
            <p:cNvSpPr/>
            <p:nvPr/>
          </p:nvSpPr>
          <p:spPr>
            <a:xfrm>
              <a:off x="3186360" y="3871440"/>
              <a:ext cx="5252400" cy="107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for each p in point cloud: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4572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return class label has most appearance</a:t>
              </a:r>
              <a:endParaRPr lang="en-CA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CA" sz="1800" b="0" strike="noStrike" spc="-1">
                <a:latin typeface="Arial" panose="020B0604020202020204"/>
              </a:endParaRPr>
            </a:p>
          </p:txBody>
        </p:sp>
      </p:grpSp>
      <p:sp>
        <p:nvSpPr>
          <p:cNvPr id="745" name="PlaceHolder 2"/>
          <p:cNvSpPr/>
          <p:nvPr/>
        </p:nvSpPr>
        <p:spPr>
          <a:xfrm>
            <a:off x="546480" y="1182600"/>
            <a:ext cx="6568200" cy="731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800" b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Most voting rule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[18]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746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747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Backprojection from 2D to 3D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748" name="TextBox 4"/>
          <p:cNvSpPr/>
          <p:nvPr/>
        </p:nvSpPr>
        <p:spPr>
          <a:xfrm>
            <a:off x="880200" y="1746720"/>
            <a:ext cx="77446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Assigning label to a 3D point based on the most frequently occurring label from multiple 2D semantic segmentation masks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749" name="Rectangle 5"/>
          <p:cNvSpPr/>
          <p:nvPr/>
        </p:nvSpPr>
        <p:spPr>
          <a:xfrm>
            <a:off x="3097800" y="2498760"/>
            <a:ext cx="5689080" cy="2072880"/>
          </a:xfrm>
          <a:prstGeom prst="rect">
            <a:avLst/>
          </a:prstGeom>
          <a:noFill/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PlaceHolder 2"/>
          <p:cNvSpPr/>
          <p:nvPr/>
        </p:nvSpPr>
        <p:spPr>
          <a:xfrm>
            <a:off x="148320" y="3062880"/>
            <a:ext cx="2899440" cy="731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8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Information Loss!!!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组合 13"/>
          <p:cNvGrpSpPr/>
          <p:nvPr/>
        </p:nvGrpSpPr>
        <p:grpSpPr>
          <a:xfrm>
            <a:off x="3178440" y="2508120"/>
            <a:ext cx="5816880" cy="2435400"/>
            <a:chOff x="3178440" y="2508120"/>
            <a:chExt cx="5816880" cy="2435400"/>
          </a:xfrm>
        </p:grpSpPr>
        <p:sp>
          <p:nvSpPr>
            <p:cNvPr id="752" name="文本框 11"/>
            <p:cNvSpPr/>
            <p:nvPr/>
          </p:nvSpPr>
          <p:spPr>
            <a:xfrm>
              <a:off x="3178440" y="2508120"/>
              <a:ext cx="5816880" cy="145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for each i in back projection GT mask:</a:t>
              </a:r>
              <a:endParaRPr lang="en-CA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for (u, v) in mask i: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4572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if point p in point cloud projected into (u, v):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9144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append label(u, v) to corresponding (x</a:t>
              </a:r>
              <a:r>
                <a:rPr lang="en-US" sz="1800" b="0" strike="noStrike" spc="-1" baseline="-25000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p</a:t>
              </a: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, y</a:t>
              </a:r>
              <a:r>
                <a:rPr lang="en-US" sz="1800" b="0" strike="noStrike" spc="-1" baseline="-25000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p</a:t>
              </a: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, z</a:t>
              </a:r>
              <a:r>
                <a:rPr lang="en-US" sz="1800" b="0" strike="noStrike" spc="-1" baseline="-25000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p</a:t>
              </a: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)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4572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CA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CA" sz="1800" b="0" strike="noStrike" spc="-1">
                <a:latin typeface="Arial" panose="020B0604020202020204"/>
              </a:endParaRPr>
            </a:p>
          </p:txBody>
        </p:sp>
        <p:sp>
          <p:nvSpPr>
            <p:cNvPr id="753" name="文本框 12"/>
            <p:cNvSpPr/>
            <p:nvPr/>
          </p:nvSpPr>
          <p:spPr>
            <a:xfrm>
              <a:off x="3186360" y="3871440"/>
              <a:ext cx="5252400" cy="107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for each p in point cloud:</a:t>
              </a:r>
              <a:endParaRPr lang="en-CA" sz="1800" b="0" strike="noStrike" spc="-1">
                <a:latin typeface="Arial" panose="020B0604020202020204"/>
              </a:endParaRPr>
            </a:p>
            <a:p>
              <a:pPr marL="457200" indent="457200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Sitka Banner" panose="02000505000000020004"/>
                  <a:ea typeface="DejaVu Sans"/>
                </a:rPr>
                <a:t>return class label has most appearance</a:t>
              </a:r>
              <a:endParaRPr lang="en-CA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CA" sz="1800" b="0" strike="noStrike" spc="-1">
                <a:latin typeface="Arial" panose="020B0604020202020204"/>
              </a:endParaRPr>
            </a:p>
          </p:txBody>
        </p:sp>
      </p:grpSp>
      <p:sp>
        <p:nvSpPr>
          <p:cNvPr id="754" name="PlaceHolder 2"/>
          <p:cNvSpPr/>
          <p:nvPr/>
        </p:nvSpPr>
        <p:spPr>
          <a:xfrm>
            <a:off x="546480" y="1182600"/>
            <a:ext cx="6568200" cy="731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800" b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Most voting rule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[18]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755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756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Backprojection from 2D to 3D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757" name="TextBox 4"/>
          <p:cNvSpPr/>
          <p:nvPr/>
        </p:nvSpPr>
        <p:spPr>
          <a:xfrm>
            <a:off x="880200" y="1746720"/>
            <a:ext cx="77446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Assigning label to a 3D point based on the most frequently occurring label from multiple 2D semantic segmentation masks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758" name="Rectangle 5"/>
          <p:cNvSpPr/>
          <p:nvPr/>
        </p:nvSpPr>
        <p:spPr>
          <a:xfrm>
            <a:off x="3097800" y="2498760"/>
            <a:ext cx="5689080" cy="2072880"/>
          </a:xfrm>
          <a:prstGeom prst="rect">
            <a:avLst/>
          </a:prstGeom>
          <a:noFill/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PlaceHolder 2"/>
          <p:cNvSpPr/>
          <p:nvPr/>
        </p:nvSpPr>
        <p:spPr>
          <a:xfrm>
            <a:off x="148320" y="3062880"/>
            <a:ext cx="2899440" cy="731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8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Information Loss!!!</a:t>
            </a:r>
            <a:endParaRPr lang="en-CA" sz="2800" b="0" strike="noStrike" spc="-1">
              <a:latin typeface="Arial" panose="020B0604020202020204"/>
            </a:endParaRPr>
          </a:p>
        </p:txBody>
      </p:sp>
      <p:graphicFrame>
        <p:nvGraphicFramePr>
          <p:cNvPr id="760" name="表格 9"/>
          <p:cNvGraphicFramePr/>
          <p:nvPr/>
        </p:nvGraphicFramePr>
        <p:xfrm>
          <a:off x="512640" y="4899240"/>
          <a:ext cx="8112240" cy="1296000"/>
        </p:xfrm>
        <a:graphic>
          <a:graphicData uri="http://schemas.openxmlformats.org/drawingml/2006/table">
            <a:tbl>
              <a:tblPr/>
              <a:tblGrid>
                <a:gridCol w="2027880"/>
                <a:gridCol w="2027880"/>
                <a:gridCol w="2027880"/>
                <a:gridCol w="2028600"/>
              </a:tblGrid>
              <a:tr h="4320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Network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SP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BEV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PP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801329"/>
                    </a:solidFill>
                  </a:tcPr>
                </a:tc>
              </a:tr>
              <a:tr h="4320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2D IoU (%)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100.00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100.00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100.00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</a:tr>
              <a:tr h="4320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3D IoU (%)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78.54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73.38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87.75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1" name="PlaceHolder 2"/>
          <p:cNvSpPr/>
          <p:nvPr/>
        </p:nvSpPr>
        <p:spPr>
          <a:xfrm>
            <a:off x="3683880" y="5604120"/>
            <a:ext cx="120780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-21.46%</a:t>
            </a:r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762" name="PlaceHolder 2"/>
          <p:cNvSpPr/>
          <p:nvPr/>
        </p:nvSpPr>
        <p:spPr>
          <a:xfrm>
            <a:off x="5674320" y="5604120"/>
            <a:ext cx="120780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-26.62%</a:t>
            </a:r>
            <a:endParaRPr lang="en-CA" sz="1600" b="0" strike="noStrike" spc="-1">
              <a:latin typeface="Arial" panose="020B0604020202020204"/>
            </a:endParaRPr>
          </a:p>
        </p:txBody>
      </p:sp>
      <p:sp>
        <p:nvSpPr>
          <p:cNvPr id="763" name="PlaceHolder 2"/>
          <p:cNvSpPr/>
          <p:nvPr/>
        </p:nvSpPr>
        <p:spPr>
          <a:xfrm>
            <a:off x="7719120" y="5604120"/>
            <a:ext cx="120780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b="1" strike="noStrike" spc="-1">
                <a:solidFill>
                  <a:srgbClr val="FF0000"/>
                </a:solidFill>
                <a:latin typeface="Times New Roman" panose="02020603050405020304"/>
                <a:ea typeface="MS PGothic" panose="020B0600070205080204" charset="-128"/>
              </a:rPr>
              <a:t>-12.25%</a:t>
            </a:r>
            <a:endParaRPr lang="en-CA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ontent Placeholder 2"/>
          <p:cNvSpPr/>
          <p:nvPr/>
        </p:nvSpPr>
        <p:spPr>
          <a:xfrm>
            <a:off x="611210" y="1413115"/>
            <a:ext cx="7674840" cy="64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S3DIS Six large scale 3D Indoor Space Dataset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765" name="Text Box 6"/>
          <p:cNvSpPr/>
          <p:nvPr/>
        </p:nvSpPr>
        <p:spPr>
          <a:xfrm>
            <a:off x="2523600" y="3567960"/>
            <a:ext cx="507888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aphicFrame>
        <p:nvGraphicFramePr>
          <p:cNvPr id="766" name="表格 11"/>
          <p:cNvGraphicFramePr/>
          <p:nvPr/>
        </p:nvGraphicFramePr>
        <p:xfrm>
          <a:off x="4780800" y="2480760"/>
          <a:ext cx="4049640" cy="3566160"/>
        </p:xfrm>
        <a:graphic>
          <a:graphicData uri="http://schemas.openxmlformats.org/drawingml/2006/table">
            <a:tbl>
              <a:tblPr/>
              <a:tblGrid>
                <a:gridCol w="1617840"/>
                <a:gridCol w="404280"/>
                <a:gridCol w="406080"/>
                <a:gridCol w="405000"/>
                <a:gridCol w="405000"/>
                <a:gridCol w="405000"/>
                <a:gridCol w="406440"/>
              </a:tblGrid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Room Type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Conference room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Copy room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Hallway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Pantry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Office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WC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Auditorium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Storage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Lounge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Lobby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Openspace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Total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68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7" name="文本框 13"/>
          <p:cNvSpPr/>
          <p:nvPr/>
        </p:nvSpPr>
        <p:spPr>
          <a:xfrm>
            <a:off x="475560" y="2104560"/>
            <a:ext cx="389160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6 Areas 252 rooms (x, y, z, r, g, b) with 14 class label (e.g., chair, table, floor, ceiling, …)</a:t>
            </a:r>
            <a:endParaRPr lang="en-CA" sz="2000" b="0" strike="noStrike" spc="-1">
              <a:latin typeface="Arial" panose="020B0604020202020204"/>
            </a:endParaRPr>
          </a:p>
        </p:txBody>
      </p:sp>
      <p:pic>
        <p:nvPicPr>
          <p:cNvPr id="768" name="图片 14"/>
          <p:cNvPicPr/>
          <p:nvPr/>
        </p:nvPicPr>
        <p:blipFill>
          <a:blip r:embed="rId1"/>
          <a:srcRect l="2833"/>
          <a:stretch>
            <a:fillRect/>
          </a:stretch>
        </p:blipFill>
        <p:spPr>
          <a:xfrm>
            <a:off x="475560" y="3318480"/>
            <a:ext cx="3986640" cy="2253240"/>
          </a:xfrm>
          <a:prstGeom prst="rect">
            <a:avLst/>
          </a:prstGeom>
          <a:ln w="0">
            <a:noFill/>
          </a:ln>
        </p:spPr>
      </p:pic>
      <p:sp>
        <p:nvSpPr>
          <p:cNvPr id="769" name="文本框 15"/>
          <p:cNvSpPr/>
          <p:nvPr/>
        </p:nvSpPr>
        <p:spPr>
          <a:xfrm>
            <a:off x="4851000" y="2079360"/>
            <a:ext cx="43171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0" i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Table. Room distribution across different area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770" name="文本框 16"/>
          <p:cNvSpPr/>
          <p:nvPr/>
        </p:nvSpPr>
        <p:spPr>
          <a:xfrm>
            <a:off x="1359360" y="5621760"/>
            <a:ext cx="221904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6 Areas in S3DIS </a:t>
            </a:r>
            <a:r>
              <a:rPr lang="en-US" sz="1400" b="1" strike="noStrike" spc="-1">
                <a:solidFill>
                  <a:srgbClr val="FF0000"/>
                </a:solidFill>
                <a:latin typeface="Arial" panose="020B0604020202020204"/>
                <a:ea typeface="DejaVu Sans"/>
              </a:rPr>
              <a:t>[1]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771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Experimental Setup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772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Dataset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Text Box 6"/>
          <p:cNvSpPr/>
          <p:nvPr/>
        </p:nvSpPr>
        <p:spPr>
          <a:xfrm>
            <a:off x="2523600" y="3567960"/>
            <a:ext cx="507888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4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Experimental Setup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775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Two Experiments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776" name="文本框 17"/>
          <p:cNvSpPr/>
          <p:nvPr/>
        </p:nvSpPr>
        <p:spPr>
          <a:xfrm>
            <a:off x="693000" y="118692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Text Box 6"/>
          <p:cNvSpPr/>
          <p:nvPr/>
        </p:nvSpPr>
        <p:spPr>
          <a:xfrm>
            <a:off x="2523600" y="3567960"/>
            <a:ext cx="507888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8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Experimental Setup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779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Two Experiments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780" name="文本框 17"/>
          <p:cNvSpPr/>
          <p:nvPr/>
        </p:nvSpPr>
        <p:spPr>
          <a:xfrm>
            <a:off x="693000" y="118692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781" name="文本框 17"/>
          <p:cNvSpPr/>
          <p:nvPr/>
        </p:nvSpPr>
        <p:spPr>
          <a:xfrm>
            <a:off x="300600" y="2053080"/>
            <a:ext cx="8312760" cy="2529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Experiment #1: </a:t>
            </a:r>
            <a:br>
              <a:rPr sz="2000"/>
            </a:b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Limited amount of dataset &amp; </a:t>
            </a: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Different</a:t>
            </a: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 environment for training and testing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Experiment #2: </a:t>
            </a:r>
            <a:br>
              <a:rPr sz="2000"/>
            </a:b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Limited amount of dataset &amp; </a:t>
            </a: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Similar</a:t>
            </a: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 environment for training and testing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Text Box 6"/>
          <p:cNvSpPr/>
          <p:nvPr/>
        </p:nvSpPr>
        <p:spPr>
          <a:xfrm>
            <a:off x="2523600" y="3567960"/>
            <a:ext cx="507888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83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Experimental Setup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784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Two Experiments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785" name="文本框 17"/>
          <p:cNvSpPr/>
          <p:nvPr/>
        </p:nvSpPr>
        <p:spPr>
          <a:xfrm>
            <a:off x="693000" y="118692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786" name="文本框 17"/>
          <p:cNvSpPr/>
          <p:nvPr/>
        </p:nvSpPr>
        <p:spPr>
          <a:xfrm>
            <a:off x="300600" y="2053080"/>
            <a:ext cx="831276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Experiment #1: </a:t>
            </a:r>
            <a:br>
              <a:rPr sz="2000"/>
            </a:b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Limited amount of dataset &amp; </a:t>
            </a: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Different</a:t>
            </a: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 environment for training and testing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Area 3: 23 rooms for training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Area 5: 68 rooms for testing</a:t>
            </a:r>
            <a:endParaRPr lang="en-CA" sz="2000" b="0" strike="noStrike" spc="-1">
              <a:latin typeface="Arial" panose="020B0604020202020204"/>
            </a:endParaRPr>
          </a:p>
        </p:txBody>
      </p:sp>
      <p:graphicFrame>
        <p:nvGraphicFramePr>
          <p:cNvPr id="787" name="表格 11"/>
          <p:cNvGraphicFramePr/>
          <p:nvPr/>
        </p:nvGraphicFramePr>
        <p:xfrm>
          <a:off x="4955760" y="2864880"/>
          <a:ext cx="4049640" cy="3566160"/>
        </p:xfrm>
        <a:graphic>
          <a:graphicData uri="http://schemas.openxmlformats.org/drawingml/2006/table">
            <a:tbl>
              <a:tblPr/>
              <a:tblGrid>
                <a:gridCol w="1617840"/>
                <a:gridCol w="404280"/>
                <a:gridCol w="406080"/>
                <a:gridCol w="405000"/>
                <a:gridCol w="405000"/>
                <a:gridCol w="405000"/>
                <a:gridCol w="406440"/>
              </a:tblGrid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Room Type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Conference room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1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3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Copy room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Hallway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6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15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Pantry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1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Office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10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42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WC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2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2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Auditorium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Storage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2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4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Lounge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2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Lobby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1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Openspace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0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Total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23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68</a:t>
                      </a:r>
                      <a:endParaRPr lang="en-US" sz="1200" b="1" strike="noStrike" spc="-1">
                        <a:solidFill>
                          <a:srgbClr val="FF0000"/>
                        </a:solidFill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</a:t>
            </a: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tion</a:t>
            </a:r>
            <a:endParaRPr lang="en-CA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818640" y="1268640"/>
            <a:ext cx="7701480" cy="533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0" name="TextBox 2"/>
          <p:cNvSpPr/>
          <p:nvPr/>
        </p:nvSpPr>
        <p:spPr>
          <a:xfrm>
            <a:off x="4455360" y="56696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As-built BIM model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151" name="TextBox 7"/>
          <p:cNvSpPr/>
          <p:nvPr/>
        </p:nvSpPr>
        <p:spPr>
          <a:xfrm>
            <a:off x="122040" y="5361840"/>
            <a:ext cx="351828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3D Point Cloud Collection – without label</a:t>
            </a:r>
            <a:endParaRPr lang="en-CA" sz="1400" b="0" strike="noStrike" spc="-1">
              <a:latin typeface="Arial" panose="020B0604020202020204"/>
            </a:endParaRPr>
          </a:p>
        </p:txBody>
      </p:sp>
      <p:grpSp>
        <p:nvGrpSpPr>
          <p:cNvPr id="152" name="Group 10"/>
          <p:cNvGrpSpPr/>
          <p:nvPr/>
        </p:nvGrpSpPr>
        <p:grpSpPr>
          <a:xfrm>
            <a:off x="289080" y="3478320"/>
            <a:ext cx="2132640" cy="1540800"/>
            <a:chOff x="289080" y="3478320"/>
            <a:chExt cx="2132640" cy="1540800"/>
          </a:xfrm>
        </p:grpSpPr>
        <p:grpSp>
          <p:nvGrpSpPr>
            <p:cNvPr id="153" name="Group 6"/>
            <p:cNvGrpSpPr/>
            <p:nvPr/>
          </p:nvGrpSpPr>
          <p:grpSpPr>
            <a:xfrm>
              <a:off x="428760" y="3638520"/>
              <a:ext cx="1681560" cy="1092960"/>
              <a:chOff x="428760" y="3638520"/>
              <a:chExt cx="1681560" cy="1092960"/>
            </a:xfrm>
          </p:grpSpPr>
          <p:pic>
            <p:nvPicPr>
              <p:cNvPr id="154" name="Picture 4" descr="A diagram of a building&#10;&#10;AI-generated content may be incorrect."/>
              <p:cNvPicPr/>
              <p:nvPr/>
            </p:nvPicPr>
            <p:blipFill>
              <a:blip r:embed="rId1"/>
              <a:srcRect l="2759" t="10826" r="52054" b="34540"/>
              <a:stretch>
                <a:fillRect/>
              </a:stretch>
            </p:blipFill>
            <p:spPr>
              <a:xfrm>
                <a:off x="986400" y="3638520"/>
                <a:ext cx="1055160" cy="567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5" name="Picture 8" descr="A close-up of a device&#10;&#10;AI-generated content may be incorrect."/>
              <p:cNvPicPr/>
              <p:nvPr/>
            </p:nvPicPr>
            <p:blipFill>
              <a:blip r:embed="rId2"/>
              <a:srcRect l="16416" t="-540" r="-1495" b="221"/>
              <a:stretch>
                <a:fillRect/>
              </a:stretch>
            </p:blipFill>
            <p:spPr>
              <a:xfrm>
                <a:off x="428760" y="3816720"/>
                <a:ext cx="557280" cy="873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6" name="Picture 3" descr="A multicolored image of a building&#10;&#10;AI-generated content may be incorrect.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200" y="4255560"/>
                <a:ext cx="1122120" cy="4759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57" name="Oval 9"/>
            <p:cNvSpPr/>
            <p:nvPr/>
          </p:nvSpPr>
          <p:spPr>
            <a:xfrm>
              <a:off x="289080" y="3478320"/>
              <a:ext cx="2132640" cy="1540800"/>
            </a:xfrm>
            <a:custGeom>
              <a:avLst/>
              <a:gdLst/>
              <a:ahLst/>
              <a:cxnLst/>
              <a:rect l="l" t="t" r="r" b="b"/>
              <a:pathLst>
                <a:path w="2132921" h="1541010">
                  <a:moveTo>
                    <a:pt x="0" y="770505"/>
                  </a:moveTo>
                  <a:cubicBezTo>
                    <a:pt x="-35430" y="233747"/>
                    <a:pt x="412925" y="5558"/>
                    <a:pt x="1066461" y="0"/>
                  </a:cubicBezTo>
                  <a:cubicBezTo>
                    <a:pt x="1610132" y="63135"/>
                    <a:pt x="2129164" y="341017"/>
                    <a:pt x="2132922" y="770505"/>
                  </a:cubicBezTo>
                  <a:cubicBezTo>
                    <a:pt x="2184288" y="1282874"/>
                    <a:pt x="1704758" y="1554299"/>
                    <a:pt x="1066461" y="1541010"/>
                  </a:cubicBezTo>
                  <a:cubicBezTo>
                    <a:pt x="458114" y="1554446"/>
                    <a:pt x="-44403" y="1156089"/>
                    <a:pt x="0" y="770505"/>
                  </a:cubicBezTo>
                  <a:close/>
                </a:path>
              </a:pathLst>
            </a:custGeom>
            <a:noFill/>
            <a:ln>
              <a:solidFill>
                <a:srgbClr val="80132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58" name="Group 20"/>
          <p:cNvGrpSpPr/>
          <p:nvPr/>
        </p:nvGrpSpPr>
        <p:grpSpPr>
          <a:xfrm>
            <a:off x="4323240" y="3107880"/>
            <a:ext cx="2251800" cy="2440440"/>
            <a:chOff x="4323240" y="3107880"/>
            <a:chExt cx="2251800" cy="2440440"/>
          </a:xfrm>
        </p:grpSpPr>
        <p:pic>
          <p:nvPicPr>
            <p:cNvPr id="159" name="Picture 5" descr="A diagram of a building&#10;&#10;AI-generated content may be incorrect."/>
            <p:cNvPicPr/>
            <p:nvPr/>
          </p:nvPicPr>
          <p:blipFill>
            <a:blip r:embed="rId1"/>
            <a:srcRect l="51569" t="13058" r="4603" b="37497"/>
            <a:stretch>
              <a:fillRect/>
            </a:stretch>
          </p:blipFill>
          <p:spPr>
            <a:xfrm>
              <a:off x="4323240" y="3107880"/>
              <a:ext cx="2251800" cy="1146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0" name="Picture 11" descr="A blue square with a white logo&#10;&#10;AI-generated content may be incorrect.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409720" y="4465080"/>
              <a:ext cx="1095840" cy="404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1" name="Picture 1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908240" y="4939200"/>
              <a:ext cx="1098360" cy="609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2" name="Picture 13" descr="A blue and white logo&#10;&#10;AI-generated content may be incorrect.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717800" y="4468680"/>
              <a:ext cx="387360" cy="397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3" name="Arrow: Right 21"/>
          <p:cNvSpPr/>
          <p:nvPr/>
        </p:nvSpPr>
        <p:spPr>
          <a:xfrm>
            <a:off x="2988360" y="4206240"/>
            <a:ext cx="826200" cy="183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1329"/>
          </a:solidFill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"Scan to BIM" process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165" name="文本框 25"/>
          <p:cNvSpPr/>
          <p:nvPr/>
        </p:nvSpPr>
        <p:spPr>
          <a:xfrm>
            <a:off x="1543680" y="2000160"/>
            <a:ext cx="351828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grpSp>
        <p:nvGrpSpPr>
          <p:cNvPr id="166" name="组合 28"/>
          <p:cNvGrpSpPr/>
          <p:nvPr/>
        </p:nvGrpSpPr>
        <p:grpSpPr>
          <a:xfrm>
            <a:off x="6075720" y="1532160"/>
            <a:ext cx="2742840" cy="1425960"/>
            <a:chOff x="6075720" y="1532160"/>
            <a:chExt cx="2742840" cy="1425960"/>
          </a:xfrm>
        </p:grpSpPr>
        <p:pic>
          <p:nvPicPr>
            <p:cNvPr id="167" name="图片 26" descr="IMG_07bb5c925d7d98f5ec799baabe57d41f343d74c4_lg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163200" y="1532160"/>
              <a:ext cx="1684800" cy="94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8" name="TextBox 2"/>
            <p:cNvSpPr/>
            <p:nvPr/>
          </p:nvSpPr>
          <p:spPr>
            <a:xfrm>
              <a:off x="6075720" y="2653920"/>
              <a:ext cx="274284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000000"/>
                  </a:solidFill>
                  <a:latin typeface="Times New Roman" panose="02020603050405020304"/>
                  <a:ea typeface="DejaVu Sans"/>
                </a:rPr>
                <a:t>As-design BIM model</a:t>
              </a:r>
              <a:endParaRPr lang="en-CA" sz="1400" b="0" strike="noStrike" spc="-1">
                <a:latin typeface="Arial" panose="020B0604020202020204"/>
              </a:endParaRPr>
            </a:p>
          </p:txBody>
        </p:sp>
      </p:grpSp>
      <p:sp>
        <p:nvSpPr>
          <p:cNvPr id="169" name="左弧形箭头 29"/>
          <p:cNvSpPr/>
          <p:nvPr/>
        </p:nvSpPr>
        <p:spPr>
          <a:xfrm rot="2340000">
            <a:off x="5368320" y="2188440"/>
            <a:ext cx="354600" cy="9514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1329"/>
          </a:solidFill>
          <a:ln>
            <a:solidFill>
              <a:srgbClr val="600E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/>
        </p:style>
      </p:sp>
      <p:pic>
        <p:nvPicPr>
          <p:cNvPr id="170" name="图片 30" descr="download"/>
          <p:cNvPicPr/>
          <p:nvPr/>
        </p:nvPicPr>
        <p:blipFill>
          <a:blip r:embed="rId8"/>
          <a:stretch>
            <a:fillRect/>
          </a:stretch>
        </p:blipFill>
        <p:spPr>
          <a:xfrm>
            <a:off x="7783200" y="3638160"/>
            <a:ext cx="1141920" cy="1606320"/>
          </a:xfrm>
          <a:prstGeom prst="rect">
            <a:avLst/>
          </a:prstGeom>
          <a:ln w="0">
            <a:noFill/>
          </a:ln>
        </p:spPr>
      </p:pic>
      <p:sp>
        <p:nvSpPr>
          <p:cNvPr id="171" name="左弧形箭头 31"/>
          <p:cNvSpPr/>
          <p:nvPr/>
        </p:nvSpPr>
        <p:spPr>
          <a:xfrm rot="17940000">
            <a:off x="6974640" y="4029480"/>
            <a:ext cx="308160" cy="9514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1329"/>
          </a:solidFill>
          <a:ln>
            <a:solidFill>
              <a:srgbClr val="600E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/>
        </p:style>
      </p:sp>
      <p:sp>
        <p:nvSpPr>
          <p:cNvPr id="172" name="TextBox 2"/>
          <p:cNvSpPr/>
          <p:nvPr/>
        </p:nvSpPr>
        <p:spPr>
          <a:xfrm>
            <a:off x="7343640" y="5297040"/>
            <a:ext cx="1707120" cy="37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BIM model O&amp;M</a:t>
            </a:r>
            <a:endParaRPr lang="en-CA" sz="1400" b="0" strike="noStrike" spc="-1">
              <a:latin typeface="Arial" panose="020B0604020202020204"/>
            </a:endParaRPr>
          </a:p>
        </p:txBody>
      </p:sp>
      <p:pic>
        <p:nvPicPr>
          <p:cNvPr id="173" name="图片 33" descr="people"/>
          <p:cNvPicPr/>
          <p:nvPr/>
        </p:nvPicPr>
        <p:blipFill>
          <a:blip r:embed="rId9"/>
          <a:stretch>
            <a:fillRect/>
          </a:stretch>
        </p:blipFill>
        <p:spPr>
          <a:xfrm>
            <a:off x="3065760" y="3336120"/>
            <a:ext cx="691200" cy="691200"/>
          </a:xfrm>
          <a:prstGeom prst="rect">
            <a:avLst/>
          </a:prstGeom>
          <a:ln w="0">
            <a:noFill/>
          </a:ln>
        </p:spPr>
      </p:pic>
      <p:sp>
        <p:nvSpPr>
          <p:cNvPr id="174" name="TextBox 2"/>
          <p:cNvSpPr/>
          <p:nvPr/>
        </p:nvSpPr>
        <p:spPr>
          <a:xfrm>
            <a:off x="2666520" y="451152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Field Verification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175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176" name="Straight Connector 15"/>
          <p:cNvSpPr/>
          <p:nvPr/>
        </p:nvSpPr>
        <p:spPr>
          <a:xfrm>
            <a:off x="3343320" y="2916720"/>
            <a:ext cx="360" cy="338400"/>
          </a:xfrm>
          <a:prstGeom prst="line">
            <a:avLst/>
          </a:prstGeom>
          <a:ln w="38100">
            <a:solidFill>
              <a:srgbClr val="800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ext Box 6"/>
          <p:cNvSpPr/>
          <p:nvPr/>
        </p:nvSpPr>
        <p:spPr>
          <a:xfrm>
            <a:off x="2523600" y="3567960"/>
            <a:ext cx="507888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91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Experimental Setup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792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Two Experiments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793" name="文本框 17"/>
          <p:cNvSpPr/>
          <p:nvPr/>
        </p:nvSpPr>
        <p:spPr>
          <a:xfrm>
            <a:off x="693000" y="118692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794" name="文本框 17"/>
          <p:cNvSpPr/>
          <p:nvPr/>
        </p:nvSpPr>
        <p:spPr>
          <a:xfrm>
            <a:off x="300600" y="2053080"/>
            <a:ext cx="831276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Experiment #1: </a:t>
            </a:r>
            <a:br>
              <a:rPr sz="2000"/>
            </a:b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Limited amount of dataset &amp; </a:t>
            </a: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Different</a:t>
            </a: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 environment for training and testing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Area 3: 23 rooms for training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Area 5: 68 rooms for testing</a:t>
            </a:r>
            <a:endParaRPr lang="en-CA" sz="2000" b="0" strike="noStrike" spc="-1">
              <a:latin typeface="Arial" panose="020B0604020202020204"/>
            </a:endParaRPr>
          </a:p>
        </p:txBody>
      </p:sp>
      <p:pic>
        <p:nvPicPr>
          <p:cNvPr id="795" name="Picture 6" descr="A white building with a blue background&#10;&#10;AI-generated content may be incorrect."/>
          <p:cNvPicPr/>
          <p:nvPr/>
        </p:nvPicPr>
        <p:blipFill>
          <a:blip r:embed="rId1"/>
          <a:stretch>
            <a:fillRect/>
          </a:stretch>
        </p:blipFill>
        <p:spPr>
          <a:xfrm>
            <a:off x="3968280" y="2986200"/>
            <a:ext cx="4448880" cy="1369800"/>
          </a:xfrm>
          <a:prstGeom prst="rect">
            <a:avLst/>
          </a:prstGeom>
          <a:ln w="0">
            <a:noFill/>
          </a:ln>
        </p:spPr>
      </p:pic>
      <p:pic>
        <p:nvPicPr>
          <p:cNvPr id="796" name="Picture 9" descr="A aerial view of a building&#10;&#10;AI-generated content may be incorrect."/>
          <p:cNvPicPr/>
          <p:nvPr/>
        </p:nvPicPr>
        <p:blipFill>
          <a:blip r:embed="rId2"/>
          <a:stretch>
            <a:fillRect/>
          </a:stretch>
        </p:blipFill>
        <p:spPr>
          <a:xfrm>
            <a:off x="4497840" y="4709880"/>
            <a:ext cx="3390120" cy="1527480"/>
          </a:xfrm>
          <a:prstGeom prst="rect">
            <a:avLst/>
          </a:prstGeom>
          <a:ln w="0">
            <a:noFill/>
          </a:ln>
        </p:spPr>
      </p:pic>
      <p:sp>
        <p:nvSpPr>
          <p:cNvPr id="797" name="文本框 17"/>
          <p:cNvSpPr/>
          <p:nvPr/>
        </p:nvSpPr>
        <p:spPr>
          <a:xfrm>
            <a:off x="5080320" y="4309920"/>
            <a:ext cx="22244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Area 3 (23 rooms)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798" name="文本框 17"/>
          <p:cNvSpPr/>
          <p:nvPr/>
        </p:nvSpPr>
        <p:spPr>
          <a:xfrm>
            <a:off x="4852800" y="6228360"/>
            <a:ext cx="26794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Area 5 (68 rooms)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Text Box 6"/>
          <p:cNvSpPr/>
          <p:nvPr/>
        </p:nvSpPr>
        <p:spPr>
          <a:xfrm>
            <a:off x="2523600" y="3567960"/>
            <a:ext cx="507888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00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Experimental Setup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801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Two Experiments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802" name="文本框 17"/>
          <p:cNvSpPr/>
          <p:nvPr/>
        </p:nvSpPr>
        <p:spPr>
          <a:xfrm>
            <a:off x="693000" y="1186920"/>
            <a:ext cx="71064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803" name="文本框 17"/>
          <p:cNvSpPr/>
          <p:nvPr/>
        </p:nvSpPr>
        <p:spPr>
          <a:xfrm>
            <a:off x="692785" y="2060575"/>
            <a:ext cx="8312785" cy="427291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Experiment #2: </a:t>
            </a:r>
            <a:br>
              <a:rPr sz="2000"/>
            </a:b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Limited amount of dataset &amp; </a:t>
            </a:r>
            <a:r>
              <a:rPr lang="en-US" sz="20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Similar</a:t>
            </a: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 environment for training and testing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One room per room type for training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(10 rooms)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One room per room type for testing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(10 rooms)</a:t>
            </a:r>
            <a:endParaRPr lang="en-CA" sz="2000" b="0" strike="noStrike" spc="-1">
              <a:latin typeface="Arial" panose="020B0604020202020204"/>
            </a:endParaRPr>
          </a:p>
        </p:txBody>
      </p:sp>
      <p:graphicFrame>
        <p:nvGraphicFramePr>
          <p:cNvPr id="804" name="表格 11"/>
          <p:cNvGraphicFramePr/>
          <p:nvPr>
            <p:custDataLst>
              <p:tags r:id="rId1"/>
            </p:custDataLst>
          </p:nvPr>
        </p:nvGraphicFramePr>
        <p:xfrm>
          <a:off x="4960620" y="2781300"/>
          <a:ext cx="4154170" cy="3566160"/>
        </p:xfrm>
        <a:graphic>
          <a:graphicData uri="http://schemas.openxmlformats.org/drawingml/2006/table">
            <a:tbl>
              <a:tblPr/>
              <a:tblGrid>
                <a:gridCol w="1152000"/>
                <a:gridCol w="1152000"/>
                <a:gridCol w="1152000"/>
              </a:tblGrid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cs typeface="+mn-ea"/>
                        </a:rPr>
                        <a:t>Room Type</a:t>
                      </a:r>
                      <a:endParaRPr lang="en-US" sz="1200" b="1" strike="noStrike" spc="-1">
                        <a:solidFill>
                          <a:srgbClr val="FFFFFF"/>
                        </a:solidFill>
                        <a:latin typeface="Arial" panose="020B0604020202020204"/>
                        <a:cs typeface="+mn-ea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cs typeface="+mn-ea"/>
                        </a:rPr>
                        <a:t>Training</a:t>
                      </a:r>
                      <a:endParaRPr lang="en-US" sz="1200" b="1" strike="noStrike" spc="-1">
                        <a:solidFill>
                          <a:srgbClr val="FFFFFF"/>
                        </a:solidFill>
                        <a:latin typeface="Arial" panose="020B0604020202020204"/>
                        <a:cs typeface="+mn-ea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cs typeface="+mn-ea"/>
                        </a:rPr>
                        <a:t>Test</a:t>
                      </a:r>
                      <a:endParaRPr lang="en-US" sz="1200" b="1" strike="noStrike" spc="-1">
                        <a:solidFill>
                          <a:srgbClr val="FFFFFF"/>
                        </a:solidFill>
                        <a:latin typeface="Arial" panose="020B0604020202020204"/>
                        <a:cs typeface="+mn-ea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Conference room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5_3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5_1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Copy room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1_1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6_1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Hallway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5_3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5 _12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Pantry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1_1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6_1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Office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5_3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spc="-1">
                          <a:latin typeface="Arial" panose="020B0604020202020204"/>
                          <a:sym typeface="+mn-ea"/>
                        </a:rPr>
                        <a:t>Area 5_18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WC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3 _2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5 _1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Auditorium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2_1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2_2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Storage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3 _3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4 _1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Lounge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3_2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3_1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Lobby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4 _2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Area 5 _1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Openspace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Total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10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en-CA" sz="1200" b="0" strike="noStrike" spc="-1">
                          <a:latin typeface="Arial" panose="020B0604020202020204"/>
                        </a:rPr>
                        <a:t>10</a:t>
                      </a:r>
                      <a:endParaRPr lang="en-US" alt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7" name="表格 6"/>
          <p:cNvGraphicFramePr/>
          <p:nvPr/>
        </p:nvGraphicFramePr>
        <p:xfrm>
          <a:off x="54720" y="4528800"/>
          <a:ext cx="8973360" cy="1980720"/>
        </p:xfrm>
        <a:graphic>
          <a:graphicData uri="http://schemas.openxmlformats.org/drawingml/2006/table">
            <a:tbl>
              <a:tblPr/>
              <a:tblGrid>
                <a:gridCol w="560520"/>
                <a:gridCol w="559800"/>
                <a:gridCol w="559800"/>
                <a:gridCol w="559800"/>
                <a:gridCol w="560520"/>
                <a:gridCol w="559800"/>
                <a:gridCol w="560520"/>
                <a:gridCol w="559800"/>
                <a:gridCol w="559800"/>
                <a:gridCol w="560520"/>
                <a:gridCol w="559800"/>
                <a:gridCol w="560520"/>
                <a:gridCol w="559080"/>
                <a:gridCol w="560520"/>
                <a:gridCol w="560520"/>
                <a:gridCol w="572040"/>
              </a:tblGrid>
              <a:tr h="67212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Class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Clutter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Beam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Column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Wall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Ceiling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Floor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Bookcase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Door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Chair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Board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Sofa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Window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Table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2D mIoU (%)  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3DmIoU(%)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327600"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22.65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0.01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1.17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71.31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54.91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41.69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19.91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16.96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37.06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0.16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2.12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28.76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48.76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34.65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17.19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1.43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51.44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61.25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52.70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40.61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30.35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15.52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37.21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0.01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4.75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26.64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45.45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42.20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9.78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32.87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21.20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0.02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16.47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0.35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5.57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0.32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0.01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0.04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10.46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21.92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4.23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7240"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10.02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0.24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0.22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18.21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977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9.01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5.02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12.82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1.50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7.96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0.03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0.22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1.10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9.93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17.24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6.60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8" name="表格 9"/>
          <p:cNvGraphicFramePr/>
          <p:nvPr>
            <p:custDataLst>
              <p:tags r:id="rId1"/>
            </p:custDataLst>
          </p:nvPr>
        </p:nvGraphicFramePr>
        <p:xfrm>
          <a:off x="798830" y="1944370"/>
          <a:ext cx="7551420" cy="2367280"/>
        </p:xfrm>
        <a:graphic>
          <a:graphicData uri="http://schemas.openxmlformats.org/drawingml/2006/table">
            <a:tbl>
              <a:tblPr/>
              <a:tblGrid>
                <a:gridCol w="1887220"/>
                <a:gridCol w="1887855"/>
                <a:gridCol w="1887220"/>
                <a:gridCol w="1889125"/>
              </a:tblGrid>
              <a:tr h="57912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Test Group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Projection Method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Images per room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2D Sem. Seg. Models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335280"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Spherical Projection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U-Net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35280"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Spherical Projection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Segformer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Birds Eye View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U-Net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660400"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Birds Eye View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Segformer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9" name="文本框 13"/>
          <p:cNvSpPr/>
          <p:nvPr/>
        </p:nvSpPr>
        <p:spPr>
          <a:xfrm>
            <a:off x="719640" y="1235520"/>
            <a:ext cx="79041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Dividing test groups per different projection method &amp; 2D semantic segmentation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820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821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#1 – Quantitative Analysis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2" name="表格 6"/>
          <p:cNvGraphicFramePr/>
          <p:nvPr/>
        </p:nvGraphicFramePr>
        <p:xfrm>
          <a:off x="54720" y="4528800"/>
          <a:ext cx="8973360" cy="1980720"/>
        </p:xfrm>
        <a:graphic>
          <a:graphicData uri="http://schemas.openxmlformats.org/drawingml/2006/table">
            <a:tbl>
              <a:tblPr/>
              <a:tblGrid>
                <a:gridCol w="560520"/>
                <a:gridCol w="559800"/>
                <a:gridCol w="559800"/>
                <a:gridCol w="559800"/>
                <a:gridCol w="560520"/>
                <a:gridCol w="559800"/>
                <a:gridCol w="560520"/>
                <a:gridCol w="559800"/>
                <a:gridCol w="559800"/>
                <a:gridCol w="560520"/>
                <a:gridCol w="559800"/>
                <a:gridCol w="560520"/>
                <a:gridCol w="559080"/>
                <a:gridCol w="560520"/>
                <a:gridCol w="560520"/>
                <a:gridCol w="572040"/>
              </a:tblGrid>
              <a:tr h="67212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Class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Clutter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Beam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Column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Wall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Ceiling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Floor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Bookcase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Door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Chair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Board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Sofa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Window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Table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2D mIoU (%)  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3DmIoU(%)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327600"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22.65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0.01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1.17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71.31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54.91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41.69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19.91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16.96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37.06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0.16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2.12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28.76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48.76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34.65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17.19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1.43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51.44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61.25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52.70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40.61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30.35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15.52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37.21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0.01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4.75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26.64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45.45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42.20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9.78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32.87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21.20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0.02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16.47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0.35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5.57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0.32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0.01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0.04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10.46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21.92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4.23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7240"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10.02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0.24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0.22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18.21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977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9.01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5.02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12.82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1.50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7.96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0.03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0.22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1.10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9.93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17.24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  <a:ea typeface="Times New Roman" panose="02020603050405020304"/>
                        </a:rPr>
                        <a:t>6.60</a:t>
                      </a:r>
                      <a:endParaRPr lang="en-CA" sz="10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3" name="表格 9"/>
          <p:cNvGraphicFramePr/>
          <p:nvPr/>
        </p:nvGraphicFramePr>
        <p:xfrm>
          <a:off x="646560" y="1944360"/>
          <a:ext cx="7713720" cy="2367000"/>
        </p:xfrm>
        <a:graphic>
          <a:graphicData uri="http://schemas.openxmlformats.org/drawingml/2006/table">
            <a:tbl>
              <a:tblPr/>
              <a:tblGrid>
                <a:gridCol w="1928160"/>
                <a:gridCol w="1928160"/>
                <a:gridCol w="1928160"/>
                <a:gridCol w="1929240"/>
              </a:tblGrid>
              <a:tr h="57888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Test Group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Projection Method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Images per room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2D Sem. Seg. Models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335160"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Spherical Projection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U-Net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35160"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Spherical Projection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Segformer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Birds Eye View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U-Net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660600"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Birds Eye View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Segformer</a:t>
                      </a:r>
                      <a:endParaRPr lang="en-CA" sz="16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24" name="文本框 13"/>
          <p:cNvSpPr/>
          <p:nvPr/>
        </p:nvSpPr>
        <p:spPr>
          <a:xfrm>
            <a:off x="719640" y="1235520"/>
            <a:ext cx="79041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Dividing test groups per different projection method &amp; 2D semantic segmentation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825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826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#1 – Quantitative Analysis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827" name="Rectangle: Rounded Corners 3"/>
          <p:cNvSpPr/>
          <p:nvPr/>
        </p:nvSpPr>
        <p:spPr>
          <a:xfrm>
            <a:off x="627120" y="2552040"/>
            <a:ext cx="7733160" cy="620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Rectangle: Rounded Corners 4"/>
          <p:cNvSpPr/>
          <p:nvPr/>
        </p:nvSpPr>
        <p:spPr>
          <a:xfrm>
            <a:off x="627120" y="3229920"/>
            <a:ext cx="7733160" cy="8164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Rectangle: Rounded Corners 5"/>
          <p:cNvSpPr/>
          <p:nvPr/>
        </p:nvSpPr>
        <p:spPr>
          <a:xfrm>
            <a:off x="54720" y="5861160"/>
            <a:ext cx="8973360" cy="6127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Rectangle: Rounded Corners 7"/>
          <p:cNvSpPr/>
          <p:nvPr/>
        </p:nvSpPr>
        <p:spPr>
          <a:xfrm>
            <a:off x="54720" y="5208840"/>
            <a:ext cx="8973360" cy="620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Rectangle 276"/>
          <p:cNvSpPr/>
          <p:nvPr/>
        </p:nvSpPr>
        <p:spPr>
          <a:xfrm>
            <a:off x="-83880" y="0"/>
            <a:ext cx="914148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32" name="表格 9"/>
          <p:cNvGraphicFramePr/>
          <p:nvPr/>
        </p:nvGraphicFramePr>
        <p:xfrm>
          <a:off x="1166400" y="2143800"/>
          <a:ext cx="6382080" cy="3438360"/>
        </p:xfrm>
        <a:graphic>
          <a:graphicData uri="http://schemas.openxmlformats.org/drawingml/2006/table">
            <a:tbl>
              <a:tblPr/>
              <a:tblGrid>
                <a:gridCol w="1583640"/>
                <a:gridCol w="1599480"/>
                <a:gridCol w="1599480"/>
                <a:gridCol w="1599480"/>
              </a:tblGrid>
              <a:tr h="391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Test Group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Projection Method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Images per room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CNN Model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352425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Perspective Projection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U-Net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352425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Perspective Projection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U-Net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352425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Perspective Projection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U-Net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352425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Perspective Projection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U-Net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352425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Perspective Projection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Segformer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64135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        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Perspective Projection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Segformer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64135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        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Perspective Projection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Segformer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64135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          </a:t>
                      </a: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858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Perspective Projection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477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Segformer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3" name="文本框 13"/>
          <p:cNvSpPr/>
          <p:nvPr/>
        </p:nvSpPr>
        <p:spPr>
          <a:xfrm>
            <a:off x="719640" y="1235520"/>
            <a:ext cx="79041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Dividing test groups per different projection method &amp; 2D semantic segmentation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834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835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#1 – Quantitative Analysis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836" name="Rectangle: Rounded Corners 4"/>
          <p:cNvSpPr/>
          <p:nvPr/>
        </p:nvSpPr>
        <p:spPr>
          <a:xfrm>
            <a:off x="1166400" y="2552040"/>
            <a:ext cx="6382080" cy="1496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Rectangle: Rounded Corners 5"/>
          <p:cNvSpPr/>
          <p:nvPr/>
        </p:nvSpPr>
        <p:spPr>
          <a:xfrm>
            <a:off x="1166400" y="4075920"/>
            <a:ext cx="6382080" cy="14965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Rectangle 276"/>
          <p:cNvSpPr/>
          <p:nvPr/>
        </p:nvSpPr>
        <p:spPr>
          <a:xfrm>
            <a:off x="-83880" y="0"/>
            <a:ext cx="914148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39" name="表格 6"/>
          <p:cNvGraphicFramePr/>
          <p:nvPr/>
        </p:nvGraphicFramePr>
        <p:xfrm>
          <a:off x="83880" y="2113200"/>
          <a:ext cx="8973360" cy="3288960"/>
        </p:xfrm>
        <a:graphic>
          <a:graphicData uri="http://schemas.openxmlformats.org/drawingml/2006/table">
            <a:tbl>
              <a:tblPr/>
              <a:tblGrid>
                <a:gridCol w="560520"/>
                <a:gridCol w="559800"/>
                <a:gridCol w="559800"/>
                <a:gridCol w="559800"/>
                <a:gridCol w="560520"/>
                <a:gridCol w="559800"/>
                <a:gridCol w="560520"/>
                <a:gridCol w="559800"/>
                <a:gridCol w="559800"/>
                <a:gridCol w="560520"/>
                <a:gridCol w="560070"/>
                <a:gridCol w="560250"/>
                <a:gridCol w="559080"/>
                <a:gridCol w="560520"/>
                <a:gridCol w="560520"/>
                <a:gridCol w="572040"/>
              </a:tblGrid>
              <a:tr h="67212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Class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Clutter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Beam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Column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Wall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Ceiling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Floor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Bookcase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Door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Chair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Board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Sofa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Window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Table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2D mIoU (%)  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3DmIoU(%)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32760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61.17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75.97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65.87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44.58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2.79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5.06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40.91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0.82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25.56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51.55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26.06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22.43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0.61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64.01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82.71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66.58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50.26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5.88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9.43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43.92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4.20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30.15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55.10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26.33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24.61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0.82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64.87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81.74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72.64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52.81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7.79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13.60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49.60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4.93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34.93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57.42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35.84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26.54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0.43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67.24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84.32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75.54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57.36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12.94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16.07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54.36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5.08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34.85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60.60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47.21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16.50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44.96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41.51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37.58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35.78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11.85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6.91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28.35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10.77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23.55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36.40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26.49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683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       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19.22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46.80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43.52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39.81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35.21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21.53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10.42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31.46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12.50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26.04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38.33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33.77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683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       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47.21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44.58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38.96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36.65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11.54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10.16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33.05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10.53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24.12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38.51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32.88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7960">
                <a:tc>
                  <a:txBody>
                    <a:bodyPr>
                      <a:spAutoFit/>
                    </a:bodyPr>
                    <a:p>
                      <a:pPr marL="3683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        </a:t>
                      </a: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18.74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47.14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44.44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38.88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36.69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12.08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10.93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32.93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11.69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25.21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38.54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35.05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40" name="文本框 13"/>
          <p:cNvSpPr/>
          <p:nvPr/>
        </p:nvSpPr>
        <p:spPr>
          <a:xfrm>
            <a:off x="719640" y="1235520"/>
            <a:ext cx="79041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Dividing test groups per different projection method &amp; 2D semantic segmentation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841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842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#1 – Quantitative Analysis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843" name="Rectangle: Rounded Corners 8"/>
          <p:cNvSpPr/>
          <p:nvPr/>
        </p:nvSpPr>
        <p:spPr>
          <a:xfrm>
            <a:off x="122040" y="2797920"/>
            <a:ext cx="8935200" cy="1250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Rectangle: Rounded Corners 9"/>
          <p:cNvSpPr/>
          <p:nvPr/>
        </p:nvSpPr>
        <p:spPr>
          <a:xfrm>
            <a:off x="122040" y="4111560"/>
            <a:ext cx="8935200" cy="1250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Rectangle 276"/>
          <p:cNvSpPr/>
          <p:nvPr/>
        </p:nvSpPr>
        <p:spPr>
          <a:xfrm>
            <a:off x="-83880" y="0"/>
            <a:ext cx="914148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46" name="表格 6"/>
          <p:cNvGraphicFramePr/>
          <p:nvPr/>
        </p:nvGraphicFramePr>
        <p:xfrm>
          <a:off x="83880" y="2113200"/>
          <a:ext cx="8973360" cy="3288960"/>
        </p:xfrm>
        <a:graphic>
          <a:graphicData uri="http://schemas.openxmlformats.org/drawingml/2006/table">
            <a:tbl>
              <a:tblPr/>
              <a:tblGrid>
                <a:gridCol w="560520"/>
                <a:gridCol w="559800"/>
                <a:gridCol w="559800"/>
                <a:gridCol w="559800"/>
                <a:gridCol w="560520"/>
                <a:gridCol w="559800"/>
                <a:gridCol w="560520"/>
                <a:gridCol w="559800"/>
                <a:gridCol w="559800"/>
                <a:gridCol w="560520"/>
                <a:gridCol w="559800"/>
                <a:gridCol w="560520"/>
                <a:gridCol w="559080"/>
                <a:gridCol w="560520"/>
                <a:gridCol w="560520"/>
                <a:gridCol w="572040"/>
              </a:tblGrid>
              <a:tr h="67212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Class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Clutter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Beam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Column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Wall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Ceiling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Floor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Bookcase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Door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Chair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Board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Sofa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Window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Table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2D mIoU (%)  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3DmIoU(%)</a:t>
                      </a:r>
                      <a:endParaRPr lang="en-CA" sz="9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32760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61.17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75.97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65.87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44.58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2.79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5.06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40.91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0.82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25.56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51.55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26.06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22.43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0.61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64.01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82.71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66.58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50.26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5.88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9.43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43.92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4.20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30.15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55.10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26.33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24.61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0.82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64.87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81.74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72.64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52.81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7.79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13.60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49.60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4.93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34.93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57.42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35.84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26.54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0.43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67.24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84.32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75.54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57.36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12.94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16.07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54.36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5.08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34.85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60.60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47.21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7338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16.50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81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83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44.96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41.51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37.58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35.78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11.85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175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6.91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28.35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10.77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23.55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36.40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26.49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683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       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19.22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46.80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43.52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39.81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35.21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21.53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10.42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31.46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12.50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26.04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38.33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33.77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6880">
                <a:tc>
                  <a:txBody>
                    <a:bodyPr>
                      <a:spAutoFit/>
                    </a:bodyPr>
                    <a:p>
                      <a:pPr marL="3683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       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47.21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44.58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38.96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36.65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11.54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10.16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33.05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10.53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24.12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38.51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32.88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27960">
                <a:tc>
                  <a:txBody>
                    <a:bodyPr>
                      <a:spAutoFit/>
                    </a:bodyPr>
                    <a:p>
                      <a:pPr marL="3683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        </a:t>
                      </a: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46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18.74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733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30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47.14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7683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44.44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429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38.88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619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36.69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048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12.08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508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10.93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175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32.93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3238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984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11.69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2540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25.21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85420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38.54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5875"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35.05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47" name="文本框 13"/>
          <p:cNvSpPr/>
          <p:nvPr/>
        </p:nvSpPr>
        <p:spPr>
          <a:xfrm>
            <a:off x="719640" y="1235520"/>
            <a:ext cx="79041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Dividing test groups per different projection method &amp; 2D semantic segmentation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848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849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#1 – Quantitative Analysis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850" name="Rectangle: Rounded Corners 8"/>
          <p:cNvSpPr/>
          <p:nvPr/>
        </p:nvSpPr>
        <p:spPr>
          <a:xfrm>
            <a:off x="122040" y="2797920"/>
            <a:ext cx="8935200" cy="1250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Rectangle: Rounded Corners 9"/>
          <p:cNvSpPr/>
          <p:nvPr/>
        </p:nvSpPr>
        <p:spPr>
          <a:xfrm>
            <a:off x="122040" y="4111560"/>
            <a:ext cx="8935200" cy="1250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TextBox 4"/>
          <p:cNvSpPr/>
          <p:nvPr/>
        </p:nvSpPr>
        <p:spPr>
          <a:xfrm>
            <a:off x="1499760" y="5663520"/>
            <a:ext cx="7557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Perspective Projection showed the highest performance</a:t>
            </a:r>
            <a:endParaRPr lang="en-CA" sz="1800" b="0" strike="noStrike" spc="-1"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Increased number of training data showed increased performance</a:t>
            </a:r>
            <a:endParaRPr lang="en-CA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Rectangle 276"/>
          <p:cNvSpPr/>
          <p:nvPr/>
        </p:nvSpPr>
        <p:spPr>
          <a:xfrm>
            <a:off x="-83880" y="0"/>
            <a:ext cx="914148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54" name="组合 10"/>
          <p:cNvGrpSpPr/>
          <p:nvPr>
            <p:custDataLst>
              <p:tags r:id="rId1"/>
            </p:custDataLst>
          </p:nvPr>
        </p:nvGrpSpPr>
        <p:grpSpPr>
          <a:xfrm>
            <a:off x="900300" y="3424545"/>
            <a:ext cx="7560360" cy="1534320"/>
            <a:chOff x="907920" y="3544560"/>
            <a:chExt cx="7560360" cy="1534320"/>
          </a:xfrm>
        </p:grpSpPr>
        <p:pic>
          <p:nvPicPr>
            <p:cNvPr id="855" name="图片 3" descr="3_office_11_pred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6938280" y="3548880"/>
              <a:ext cx="1530000" cy="153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6" name="图片 5" descr="1_conferenceRoom_2_gt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907920" y="3544560"/>
              <a:ext cx="1530000" cy="153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7" name="图片 7" descr="1_conferenceRoom_2_pred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864880" y="3548880"/>
              <a:ext cx="1530000" cy="153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8" name="图片 8" descr="3_office_11_gt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4962960" y="3548880"/>
              <a:ext cx="1530000" cy="1530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59" name="组合 15"/>
          <p:cNvGrpSpPr/>
          <p:nvPr>
            <p:custDataLst>
              <p:tags r:id="rId10"/>
            </p:custDataLst>
          </p:nvPr>
        </p:nvGrpSpPr>
        <p:grpSpPr>
          <a:xfrm>
            <a:off x="897760" y="5085080"/>
            <a:ext cx="7562880" cy="1530000"/>
            <a:chOff x="907920" y="5349240"/>
            <a:chExt cx="7562880" cy="1530000"/>
          </a:xfrm>
        </p:grpSpPr>
        <p:pic>
          <p:nvPicPr>
            <p:cNvPr id="860" name="图片 11" descr="back_0_101_new2_office_11_pre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940800" y="5349240"/>
              <a:ext cx="1530000" cy="153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1" name="图片 12" descr="back_0_102_new2_conferenceRoom_2_gt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907920" y="5349240"/>
              <a:ext cx="1530000" cy="153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2" name="图片 13" descr="back_0_102_new2_conferenceRoom_2_pred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2864880" y="5349240"/>
              <a:ext cx="1530000" cy="153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3" name="图片 14" descr="back_0_101_new2_office_11_gt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4965480" y="5349240"/>
              <a:ext cx="1530000" cy="153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69" name="文本框 21"/>
          <p:cNvSpPr/>
          <p:nvPr/>
        </p:nvSpPr>
        <p:spPr>
          <a:xfrm>
            <a:off x="175895" y="2142490"/>
            <a:ext cx="619125" cy="396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SP: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70" name="文本框 22"/>
          <p:cNvSpPr/>
          <p:nvPr/>
        </p:nvSpPr>
        <p:spPr>
          <a:xfrm>
            <a:off x="107950" y="4273550"/>
            <a:ext cx="775335" cy="25717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BEV: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71" name="文本框 23"/>
          <p:cNvSpPr/>
          <p:nvPr/>
        </p:nvSpPr>
        <p:spPr>
          <a:xfrm>
            <a:off x="175895" y="5873750"/>
            <a:ext cx="575945" cy="35115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PP: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72" name="文本框 30"/>
          <p:cNvSpPr/>
          <p:nvPr>
            <p:custDataLst>
              <p:tags r:id="rId19"/>
            </p:custDataLst>
          </p:nvPr>
        </p:nvSpPr>
        <p:spPr>
          <a:xfrm>
            <a:off x="6083665" y="1068215"/>
            <a:ext cx="11253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Office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73" name="文本框 31"/>
          <p:cNvSpPr/>
          <p:nvPr>
            <p:custDataLst>
              <p:tags r:id="rId20"/>
            </p:custDataLst>
          </p:nvPr>
        </p:nvSpPr>
        <p:spPr>
          <a:xfrm>
            <a:off x="1600920" y="1052975"/>
            <a:ext cx="21549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Conference Room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74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875" name="PlaceHolder 1"/>
          <p:cNvSpPr/>
          <p:nvPr/>
        </p:nvSpPr>
        <p:spPr>
          <a:xfrm>
            <a:off x="428760" y="619920"/>
            <a:ext cx="862884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#1 – Qualitative Analysis (2D prediction)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876" name="文本框 30"/>
          <p:cNvSpPr/>
          <p:nvPr>
            <p:custDataLst>
              <p:tags r:id="rId21"/>
            </p:custDataLst>
          </p:nvPr>
        </p:nvSpPr>
        <p:spPr>
          <a:xfrm>
            <a:off x="1138320" y="1383120"/>
            <a:ext cx="11253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GT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77" name="文本框 30"/>
          <p:cNvSpPr/>
          <p:nvPr>
            <p:custDataLst>
              <p:tags r:id="rId22"/>
            </p:custDataLst>
          </p:nvPr>
        </p:nvSpPr>
        <p:spPr>
          <a:xfrm>
            <a:off x="2798640" y="1383120"/>
            <a:ext cx="159264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Prediction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78" name="文本框 30"/>
          <p:cNvSpPr/>
          <p:nvPr>
            <p:custDataLst>
              <p:tags r:id="rId23"/>
            </p:custDataLst>
          </p:nvPr>
        </p:nvSpPr>
        <p:spPr>
          <a:xfrm>
            <a:off x="5169960" y="1383120"/>
            <a:ext cx="11253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GT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79" name="文本框 30"/>
          <p:cNvSpPr/>
          <p:nvPr>
            <p:custDataLst>
              <p:tags r:id="rId24"/>
            </p:custDataLst>
          </p:nvPr>
        </p:nvSpPr>
        <p:spPr>
          <a:xfrm>
            <a:off x="6897240" y="1383120"/>
            <a:ext cx="159264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Prediction</a:t>
            </a:r>
            <a:endParaRPr lang="en-CA" sz="1800" b="0" strike="noStrike" spc="-1">
              <a:latin typeface="Arial" panose="020B0604020202020204"/>
            </a:endParaRPr>
          </a:p>
        </p:txBody>
      </p:sp>
      <p:pic>
        <p:nvPicPr>
          <p:cNvPr id="880" name="图片 879"/>
          <p:cNvPicPr/>
          <p:nvPr/>
        </p:nvPicPr>
        <p:blipFill>
          <a:blip r:embed="rId25"/>
          <a:stretch>
            <a:fillRect/>
          </a:stretch>
        </p:blipFill>
        <p:spPr>
          <a:xfrm rot="7800">
            <a:off x="8390475" y="837855"/>
            <a:ext cx="795960" cy="1838160"/>
          </a:xfrm>
          <a:prstGeom prst="rect">
            <a:avLst/>
          </a:prstGeom>
          <a:ln w="0">
            <a:noFill/>
          </a:ln>
        </p:spPr>
      </p:pic>
      <p:pic>
        <p:nvPicPr>
          <p:cNvPr id="6" name="图片 5" descr="office_11_gt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965700" y="1728470"/>
            <a:ext cx="1530000" cy="1530000"/>
          </a:xfrm>
          <a:prstGeom prst="rect">
            <a:avLst/>
          </a:prstGeom>
        </p:spPr>
      </p:pic>
      <p:pic>
        <p:nvPicPr>
          <p:cNvPr id="7" name="图片 6" descr="conferenceRoom_2_pred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2865120" y="1728470"/>
            <a:ext cx="1530000" cy="1530000"/>
          </a:xfrm>
          <a:prstGeom prst="rect">
            <a:avLst/>
          </a:prstGeom>
        </p:spPr>
      </p:pic>
      <p:pic>
        <p:nvPicPr>
          <p:cNvPr id="8" name="图片 7" descr="conferenceRoom_2_gt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908050" y="1728470"/>
            <a:ext cx="1530000" cy="1530000"/>
          </a:xfrm>
          <a:prstGeom prst="rect">
            <a:avLst/>
          </a:prstGeom>
        </p:spPr>
      </p:pic>
      <p:pic>
        <p:nvPicPr>
          <p:cNvPr id="9" name="图片 8" descr="office_11_pred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6913245" y="1701165"/>
            <a:ext cx="1530000" cy="153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987675" y="2205355"/>
            <a:ext cx="648335" cy="64770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07690" y="5229225"/>
            <a:ext cx="1188085" cy="64452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00265" y="5445125"/>
            <a:ext cx="1188085" cy="64452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31820" y="3984625"/>
            <a:ext cx="1188085" cy="64452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Rectangle 276"/>
          <p:cNvSpPr/>
          <p:nvPr/>
        </p:nvSpPr>
        <p:spPr>
          <a:xfrm>
            <a:off x="-83880" y="0"/>
            <a:ext cx="914148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文本框 21"/>
          <p:cNvSpPr/>
          <p:nvPr/>
        </p:nvSpPr>
        <p:spPr>
          <a:xfrm>
            <a:off x="4679280" y="1773720"/>
            <a:ext cx="509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SP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83" name="文本框 22"/>
          <p:cNvSpPr/>
          <p:nvPr/>
        </p:nvSpPr>
        <p:spPr>
          <a:xfrm>
            <a:off x="2366640" y="1778400"/>
            <a:ext cx="657360" cy="358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GT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84" name="文本框 23"/>
          <p:cNvSpPr/>
          <p:nvPr/>
        </p:nvSpPr>
        <p:spPr>
          <a:xfrm>
            <a:off x="7349400" y="1773720"/>
            <a:ext cx="509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PP</a:t>
            </a:r>
            <a:endParaRPr lang="en-CA" sz="1800" b="0" strike="noStrike" spc="-1">
              <a:latin typeface="Arial" panose="020B0604020202020204"/>
            </a:endParaRPr>
          </a:p>
        </p:txBody>
      </p:sp>
      <p:pic>
        <p:nvPicPr>
          <p:cNvPr id="885" name="图片 24" descr="GT2"/>
          <p:cNvPicPr/>
          <p:nvPr/>
        </p:nvPicPr>
        <p:blipFill>
          <a:blip r:embed="rId1"/>
          <a:stretch>
            <a:fillRect/>
          </a:stretch>
        </p:blipFill>
        <p:spPr>
          <a:xfrm>
            <a:off x="1559160" y="4055040"/>
            <a:ext cx="3049200" cy="1799640"/>
          </a:xfrm>
          <a:prstGeom prst="rect">
            <a:avLst/>
          </a:prstGeom>
          <a:ln w="0">
            <a:noFill/>
          </a:ln>
        </p:spPr>
      </p:pic>
      <p:pic>
        <p:nvPicPr>
          <p:cNvPr id="886" name="图片 25" descr="PP2"/>
          <p:cNvPicPr/>
          <p:nvPr/>
        </p:nvPicPr>
        <p:blipFill>
          <a:blip r:embed="rId2"/>
          <a:stretch>
            <a:fillRect/>
          </a:stretch>
        </p:blipFill>
        <p:spPr>
          <a:xfrm>
            <a:off x="6302880" y="4182480"/>
            <a:ext cx="2718720" cy="1604880"/>
          </a:xfrm>
          <a:prstGeom prst="rect">
            <a:avLst/>
          </a:prstGeom>
          <a:ln w="0">
            <a:noFill/>
          </a:ln>
        </p:spPr>
      </p:pic>
      <p:pic>
        <p:nvPicPr>
          <p:cNvPr id="887" name="图片 26" descr="PP3"/>
          <p:cNvPicPr/>
          <p:nvPr/>
        </p:nvPicPr>
        <p:blipFill>
          <a:blip r:embed="rId3"/>
          <a:stretch>
            <a:fillRect/>
          </a:stretch>
        </p:blipFill>
        <p:spPr>
          <a:xfrm>
            <a:off x="6350400" y="2292840"/>
            <a:ext cx="2612160" cy="1541880"/>
          </a:xfrm>
          <a:prstGeom prst="rect">
            <a:avLst/>
          </a:prstGeom>
          <a:ln w="0">
            <a:noFill/>
          </a:ln>
        </p:spPr>
      </p:pic>
      <p:pic>
        <p:nvPicPr>
          <p:cNvPr id="888" name="图片 27" descr="SP2"/>
          <p:cNvPicPr/>
          <p:nvPr/>
        </p:nvPicPr>
        <p:blipFill>
          <a:blip r:embed="rId4"/>
          <a:stretch>
            <a:fillRect/>
          </a:stretch>
        </p:blipFill>
        <p:spPr>
          <a:xfrm>
            <a:off x="3765960" y="3969000"/>
            <a:ext cx="3049200" cy="1799640"/>
          </a:xfrm>
          <a:prstGeom prst="rect">
            <a:avLst/>
          </a:prstGeom>
          <a:ln w="0">
            <a:noFill/>
          </a:ln>
        </p:spPr>
      </p:pic>
      <p:pic>
        <p:nvPicPr>
          <p:cNvPr id="889" name="图片 28" descr="SP3"/>
          <p:cNvPicPr/>
          <p:nvPr/>
        </p:nvPicPr>
        <p:blipFill>
          <a:blip r:embed="rId5"/>
          <a:stretch>
            <a:fillRect/>
          </a:stretch>
        </p:blipFill>
        <p:spPr>
          <a:xfrm>
            <a:off x="3588120" y="2035080"/>
            <a:ext cx="3049200" cy="1799640"/>
          </a:xfrm>
          <a:prstGeom prst="rect">
            <a:avLst/>
          </a:prstGeom>
          <a:ln w="0">
            <a:noFill/>
          </a:ln>
        </p:spPr>
      </p:pic>
      <p:pic>
        <p:nvPicPr>
          <p:cNvPr id="890" name="图片 29" descr="GT3"/>
          <p:cNvPicPr/>
          <p:nvPr/>
        </p:nvPicPr>
        <p:blipFill>
          <a:blip r:embed="rId6"/>
          <a:stretch>
            <a:fillRect/>
          </a:stretch>
        </p:blipFill>
        <p:spPr>
          <a:xfrm>
            <a:off x="1398600" y="2235600"/>
            <a:ext cx="2675520" cy="1579680"/>
          </a:xfrm>
          <a:prstGeom prst="rect">
            <a:avLst/>
          </a:prstGeom>
          <a:ln w="0">
            <a:noFill/>
          </a:ln>
        </p:spPr>
      </p:pic>
      <p:sp>
        <p:nvSpPr>
          <p:cNvPr id="891" name="文本框 30"/>
          <p:cNvSpPr/>
          <p:nvPr/>
        </p:nvSpPr>
        <p:spPr>
          <a:xfrm>
            <a:off x="363240" y="2867400"/>
            <a:ext cx="11253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Office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92" name="文本框 31"/>
          <p:cNvSpPr/>
          <p:nvPr/>
        </p:nvSpPr>
        <p:spPr>
          <a:xfrm>
            <a:off x="-83880" y="4788360"/>
            <a:ext cx="21549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Conference Room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93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894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#1 – Qualitative Analysis (3D Images)</a:t>
            </a:r>
            <a:endParaRPr lang="en-CA" sz="2800" b="0" strike="noStrike" spc="-1">
              <a:latin typeface="Arial" panose="020B0604020202020204"/>
            </a:endParaRPr>
          </a:p>
        </p:txBody>
      </p:sp>
      <p:pic>
        <p:nvPicPr>
          <p:cNvPr id="895" name="图片 894"/>
          <p:cNvPicPr/>
          <p:nvPr/>
        </p:nvPicPr>
        <p:blipFill>
          <a:blip r:embed="rId7"/>
          <a:stretch>
            <a:fillRect/>
          </a:stretch>
        </p:blipFill>
        <p:spPr>
          <a:xfrm>
            <a:off x="8244450" y="548800"/>
            <a:ext cx="660960" cy="180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/>
          </p:nvPr>
        </p:nvSpPr>
        <p:spPr>
          <a:xfrm>
            <a:off x="1420560" y="2117880"/>
            <a:ext cx="591336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97" name="TextBox 2"/>
          <p:cNvSpPr/>
          <p:nvPr>
            <p:custDataLst>
              <p:tags r:id="rId1"/>
            </p:custDataLst>
          </p:nvPr>
        </p:nvSpPr>
        <p:spPr>
          <a:xfrm>
            <a:off x="991800" y="1629360"/>
            <a:ext cx="7948080" cy="2468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Projection method – PP &gt; SP &gt; BEV </a:t>
            </a:r>
            <a:endParaRPr lang="en-CA" sz="2400" b="0" strike="noStrike" spc="-1"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U-Net &gt; Segformer</a:t>
            </a:r>
            <a:endParaRPr lang="en-CA" sz="2400" b="0" strike="noStrike" spc="-1"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Simple class (e.g., ) &gt; complex and less presented class (e.g,) </a:t>
            </a:r>
            <a:endParaRPr lang="en-CA" sz="2400" b="0" strike="noStrike" spc="-1"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Applicability Validation of our Framework</a:t>
            </a:r>
            <a:endParaRPr lang="en-CA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898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899" name="PlaceHolder 1"/>
          <p:cNvSpPr/>
          <p:nvPr>
            <p:custDataLst>
              <p:tags r:id="rId2"/>
            </p:custDataLst>
          </p:nvPr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#1 – Summary</a:t>
            </a:r>
            <a:endParaRPr lang="en-CA" sz="2800" b="0" strike="noStrike" spc="-1">
              <a:latin typeface="Arial" panose="020B0604020202020204"/>
            </a:endParaRPr>
          </a:p>
        </p:txBody>
      </p:sp>
      <p:graphicFrame>
        <p:nvGraphicFramePr>
          <p:cNvPr id="900" name="Table 5"/>
          <p:cNvGraphicFramePr/>
          <p:nvPr/>
        </p:nvGraphicFramePr>
        <p:xfrm>
          <a:off x="1633680" y="3671280"/>
          <a:ext cx="6095520" cy="2001240"/>
        </p:xfrm>
        <a:graphic>
          <a:graphicData uri="http://schemas.openxmlformats.org/drawingml/2006/table">
            <a:tbl>
              <a:tblPr/>
              <a:tblGrid>
                <a:gridCol w="1523880"/>
                <a:gridCol w="1523880"/>
                <a:gridCol w="1523880"/>
                <a:gridCol w="1523880"/>
              </a:tblGrid>
              <a:tr h="3708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Training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Testing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Accuracy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3708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Ours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CCCD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3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CCCD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5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CCCD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47.21%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CCCD"/>
                    </a:solidFill>
                  </a:tcPr>
                </a:tc>
              </a:tr>
              <a:tr h="3708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Ours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1,2,3,4,6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5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60.68%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7E7"/>
                    </a:solidFill>
                  </a:tcPr>
                </a:tc>
              </a:tr>
              <a:tr h="5180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(Point-based) PointNet [19]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CCCD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1,2,3,4,6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CCCD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5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CCCD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41.1%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CCCD"/>
                    </a:solidFill>
                  </a:tcPr>
                </a:tc>
              </a:tr>
              <a:tr h="3708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OmniVec [20]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1,2,3,4,6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Area 5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75.9%</a:t>
                      </a:r>
                      <a:endParaRPr lang="en-CA" sz="1400" b="0" strike="noStrike" spc="-1">
                        <a:latin typeface="Arial" panose="020B0604020202020204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</a:t>
            </a: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tion</a:t>
            </a:r>
            <a:endParaRPr lang="en-CA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818640" y="1268640"/>
            <a:ext cx="7701480" cy="533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9" name="TextBox 2"/>
          <p:cNvSpPr/>
          <p:nvPr/>
        </p:nvSpPr>
        <p:spPr>
          <a:xfrm>
            <a:off x="4455360" y="56696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As-built BIM model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180" name="TextBox 7"/>
          <p:cNvSpPr/>
          <p:nvPr/>
        </p:nvSpPr>
        <p:spPr>
          <a:xfrm>
            <a:off x="122040" y="5361840"/>
            <a:ext cx="351828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3D Point Cloud Collection – without label</a:t>
            </a:r>
            <a:endParaRPr lang="en-CA" sz="1400" b="0" strike="noStrike" spc="-1">
              <a:latin typeface="Arial" panose="020B0604020202020204"/>
            </a:endParaRPr>
          </a:p>
        </p:txBody>
      </p:sp>
      <p:grpSp>
        <p:nvGrpSpPr>
          <p:cNvPr id="181" name="Group 10"/>
          <p:cNvGrpSpPr/>
          <p:nvPr/>
        </p:nvGrpSpPr>
        <p:grpSpPr>
          <a:xfrm>
            <a:off x="289080" y="3478320"/>
            <a:ext cx="2132640" cy="1540800"/>
            <a:chOff x="289080" y="3478320"/>
            <a:chExt cx="2132640" cy="1540800"/>
          </a:xfrm>
        </p:grpSpPr>
        <p:grpSp>
          <p:nvGrpSpPr>
            <p:cNvPr id="182" name="Group 6"/>
            <p:cNvGrpSpPr/>
            <p:nvPr/>
          </p:nvGrpSpPr>
          <p:grpSpPr>
            <a:xfrm>
              <a:off x="428760" y="3638520"/>
              <a:ext cx="1681560" cy="1092960"/>
              <a:chOff x="428760" y="3638520"/>
              <a:chExt cx="1681560" cy="1092960"/>
            </a:xfrm>
          </p:grpSpPr>
          <p:pic>
            <p:nvPicPr>
              <p:cNvPr id="183" name="Picture 4" descr="A diagram of a building&#10;&#10;AI-generated content may be incorrect."/>
              <p:cNvPicPr/>
              <p:nvPr/>
            </p:nvPicPr>
            <p:blipFill>
              <a:blip r:embed="rId1"/>
              <a:srcRect l="2759" t="10826" r="52054" b="34540"/>
              <a:stretch>
                <a:fillRect/>
              </a:stretch>
            </p:blipFill>
            <p:spPr>
              <a:xfrm>
                <a:off x="986400" y="3638520"/>
                <a:ext cx="1055160" cy="567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4" name="Picture 8" descr="A close-up of a device&#10;&#10;AI-generated content may be incorrect."/>
              <p:cNvPicPr/>
              <p:nvPr/>
            </p:nvPicPr>
            <p:blipFill>
              <a:blip r:embed="rId2"/>
              <a:srcRect l="16416" t="-540" r="-1495" b="221"/>
              <a:stretch>
                <a:fillRect/>
              </a:stretch>
            </p:blipFill>
            <p:spPr>
              <a:xfrm>
                <a:off x="428760" y="3816720"/>
                <a:ext cx="557280" cy="873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5" name="Picture 3" descr="A multicolored image of a building&#10;&#10;AI-generated content may be incorrect.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200" y="4255560"/>
                <a:ext cx="1122120" cy="4759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86" name="Oval 9"/>
            <p:cNvSpPr/>
            <p:nvPr/>
          </p:nvSpPr>
          <p:spPr>
            <a:xfrm>
              <a:off x="289080" y="3478320"/>
              <a:ext cx="2132640" cy="1540800"/>
            </a:xfrm>
            <a:custGeom>
              <a:avLst/>
              <a:gdLst/>
              <a:ahLst/>
              <a:cxnLst/>
              <a:rect l="l" t="t" r="r" b="b"/>
              <a:pathLst>
                <a:path w="2132921" h="1541010">
                  <a:moveTo>
                    <a:pt x="0" y="770505"/>
                  </a:moveTo>
                  <a:cubicBezTo>
                    <a:pt x="-35430" y="233747"/>
                    <a:pt x="412925" y="5558"/>
                    <a:pt x="1066461" y="0"/>
                  </a:cubicBezTo>
                  <a:cubicBezTo>
                    <a:pt x="1610132" y="63135"/>
                    <a:pt x="2129164" y="341017"/>
                    <a:pt x="2132922" y="770505"/>
                  </a:cubicBezTo>
                  <a:cubicBezTo>
                    <a:pt x="2184288" y="1282874"/>
                    <a:pt x="1704758" y="1554299"/>
                    <a:pt x="1066461" y="1541010"/>
                  </a:cubicBezTo>
                  <a:cubicBezTo>
                    <a:pt x="458114" y="1554446"/>
                    <a:pt x="-44403" y="1156089"/>
                    <a:pt x="0" y="770505"/>
                  </a:cubicBezTo>
                  <a:close/>
                </a:path>
              </a:pathLst>
            </a:custGeom>
            <a:noFill/>
            <a:ln>
              <a:solidFill>
                <a:srgbClr val="80132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7" name="Group 20"/>
          <p:cNvGrpSpPr/>
          <p:nvPr/>
        </p:nvGrpSpPr>
        <p:grpSpPr>
          <a:xfrm>
            <a:off x="4323240" y="3107880"/>
            <a:ext cx="2251800" cy="2440440"/>
            <a:chOff x="4323240" y="3107880"/>
            <a:chExt cx="2251800" cy="2440440"/>
          </a:xfrm>
        </p:grpSpPr>
        <p:pic>
          <p:nvPicPr>
            <p:cNvPr id="188" name="Picture 5" descr="A diagram of a building&#10;&#10;AI-generated content may be incorrect."/>
            <p:cNvPicPr/>
            <p:nvPr/>
          </p:nvPicPr>
          <p:blipFill>
            <a:blip r:embed="rId1"/>
            <a:srcRect l="51569" t="13058" r="4603" b="37497"/>
            <a:stretch>
              <a:fillRect/>
            </a:stretch>
          </p:blipFill>
          <p:spPr>
            <a:xfrm>
              <a:off x="4323240" y="3107880"/>
              <a:ext cx="2251800" cy="1146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Picture 11" descr="A blue square with a white logo&#10;&#10;AI-generated content may be incorrect.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409720" y="4465080"/>
              <a:ext cx="1095840" cy="404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" name="Picture 1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908240" y="4939200"/>
              <a:ext cx="1098360" cy="609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1" name="Picture 13" descr="A blue and white logo&#10;&#10;AI-generated content may be incorrect.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717800" y="4468680"/>
              <a:ext cx="387360" cy="397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2" name="Arrow: Right 21"/>
          <p:cNvSpPr/>
          <p:nvPr/>
        </p:nvSpPr>
        <p:spPr>
          <a:xfrm>
            <a:off x="2988360" y="4206240"/>
            <a:ext cx="826200" cy="183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1329"/>
          </a:solidFill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"Scan to BIM" process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194" name="文本框 25"/>
          <p:cNvSpPr/>
          <p:nvPr/>
        </p:nvSpPr>
        <p:spPr>
          <a:xfrm>
            <a:off x="1543680" y="2000160"/>
            <a:ext cx="351828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grpSp>
        <p:nvGrpSpPr>
          <p:cNvPr id="195" name="组合 28"/>
          <p:cNvGrpSpPr/>
          <p:nvPr/>
        </p:nvGrpSpPr>
        <p:grpSpPr>
          <a:xfrm>
            <a:off x="6075720" y="1532160"/>
            <a:ext cx="2742840" cy="1425960"/>
            <a:chOff x="6075720" y="1532160"/>
            <a:chExt cx="2742840" cy="1425960"/>
          </a:xfrm>
        </p:grpSpPr>
        <p:pic>
          <p:nvPicPr>
            <p:cNvPr id="196" name="图片 26" descr="IMG_07bb5c925d7d98f5ec799baabe57d41f343d74c4_lg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163200" y="1532160"/>
              <a:ext cx="1684800" cy="94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TextBox 2"/>
            <p:cNvSpPr/>
            <p:nvPr/>
          </p:nvSpPr>
          <p:spPr>
            <a:xfrm>
              <a:off x="6075720" y="2653920"/>
              <a:ext cx="274284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000000"/>
                  </a:solidFill>
                  <a:latin typeface="Times New Roman" panose="02020603050405020304"/>
                  <a:ea typeface="DejaVu Sans"/>
                </a:rPr>
                <a:t>As-design BIM model</a:t>
              </a:r>
              <a:endParaRPr lang="en-CA" sz="1400" b="0" strike="noStrike" spc="-1">
                <a:latin typeface="Arial" panose="020B0604020202020204"/>
              </a:endParaRPr>
            </a:p>
          </p:txBody>
        </p:sp>
      </p:grpSp>
      <p:sp>
        <p:nvSpPr>
          <p:cNvPr id="198" name="左弧形箭头 29"/>
          <p:cNvSpPr/>
          <p:nvPr/>
        </p:nvSpPr>
        <p:spPr>
          <a:xfrm rot="2340000">
            <a:off x="5368320" y="2188440"/>
            <a:ext cx="354600" cy="9514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1329"/>
          </a:solidFill>
          <a:ln>
            <a:solidFill>
              <a:srgbClr val="600E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/>
        </p:style>
      </p:sp>
      <p:pic>
        <p:nvPicPr>
          <p:cNvPr id="199" name="图片 30" descr="download"/>
          <p:cNvPicPr/>
          <p:nvPr/>
        </p:nvPicPr>
        <p:blipFill>
          <a:blip r:embed="rId8"/>
          <a:stretch>
            <a:fillRect/>
          </a:stretch>
        </p:blipFill>
        <p:spPr>
          <a:xfrm>
            <a:off x="7783200" y="3638160"/>
            <a:ext cx="1141920" cy="1606320"/>
          </a:xfrm>
          <a:prstGeom prst="rect">
            <a:avLst/>
          </a:prstGeom>
          <a:ln w="0">
            <a:noFill/>
          </a:ln>
        </p:spPr>
      </p:pic>
      <p:sp>
        <p:nvSpPr>
          <p:cNvPr id="200" name="左弧形箭头 31"/>
          <p:cNvSpPr/>
          <p:nvPr/>
        </p:nvSpPr>
        <p:spPr>
          <a:xfrm rot="17940000">
            <a:off x="6974640" y="4029480"/>
            <a:ext cx="308160" cy="9514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1329"/>
          </a:solidFill>
          <a:ln>
            <a:solidFill>
              <a:srgbClr val="600E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/>
        </p:style>
      </p:sp>
      <p:sp>
        <p:nvSpPr>
          <p:cNvPr id="201" name="TextBox 2"/>
          <p:cNvSpPr/>
          <p:nvPr/>
        </p:nvSpPr>
        <p:spPr>
          <a:xfrm>
            <a:off x="7343640" y="5297040"/>
            <a:ext cx="1707120" cy="37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BIM model O&amp;M</a:t>
            </a:r>
            <a:endParaRPr lang="en-CA" sz="1400" b="0" strike="noStrike" spc="-1">
              <a:latin typeface="Arial" panose="020B0604020202020204"/>
            </a:endParaRPr>
          </a:p>
        </p:txBody>
      </p:sp>
      <p:pic>
        <p:nvPicPr>
          <p:cNvPr id="202" name="图片 33" descr="people"/>
          <p:cNvPicPr/>
          <p:nvPr/>
        </p:nvPicPr>
        <p:blipFill>
          <a:blip r:embed="rId9"/>
          <a:stretch>
            <a:fillRect/>
          </a:stretch>
        </p:blipFill>
        <p:spPr>
          <a:xfrm>
            <a:off x="3065760" y="3336120"/>
            <a:ext cx="691200" cy="691200"/>
          </a:xfrm>
          <a:prstGeom prst="rect">
            <a:avLst/>
          </a:prstGeom>
          <a:ln w="0">
            <a:noFill/>
          </a:ln>
        </p:spPr>
      </p:pic>
      <p:sp>
        <p:nvSpPr>
          <p:cNvPr id="203" name="TextBox 2"/>
          <p:cNvSpPr/>
          <p:nvPr/>
        </p:nvSpPr>
        <p:spPr>
          <a:xfrm>
            <a:off x="2666520" y="451152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Field Verification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204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205" name="Straight Connector 15"/>
          <p:cNvSpPr/>
          <p:nvPr/>
        </p:nvSpPr>
        <p:spPr>
          <a:xfrm>
            <a:off x="3343320" y="2916720"/>
            <a:ext cx="360" cy="338400"/>
          </a:xfrm>
          <a:prstGeom prst="line">
            <a:avLst/>
          </a:prstGeom>
          <a:ln w="38100">
            <a:solidFill>
              <a:srgbClr val="800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文本框 17"/>
          <p:cNvSpPr/>
          <p:nvPr/>
        </p:nvSpPr>
        <p:spPr>
          <a:xfrm>
            <a:off x="1355760" y="5785920"/>
            <a:ext cx="561168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Manual process involved…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Limited amount of dataset…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表格 9"/>
          <p:cNvGraphicFramePr/>
          <p:nvPr/>
        </p:nvGraphicFramePr>
        <p:xfrm>
          <a:off x="1048680" y="2316960"/>
          <a:ext cx="7246440" cy="3028680"/>
        </p:xfrm>
        <a:graphic>
          <a:graphicData uri="http://schemas.openxmlformats.org/drawingml/2006/table">
            <a:tbl>
              <a:tblPr/>
              <a:tblGrid>
                <a:gridCol w="1798200"/>
                <a:gridCol w="1815840"/>
                <a:gridCol w="1815840"/>
                <a:gridCol w="1816560"/>
              </a:tblGrid>
              <a:tr h="361800">
                <a:tc>
                  <a:txBody>
                    <a:bodyPr>
                      <a:spAutoFit/>
                    </a:bodyPr>
                    <a:p>
                      <a:pPr marL="75565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Room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ConferenceRoom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CopyRoom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Hallway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801329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75565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3D IoU(%)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51.81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42.24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93.54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200"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75565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Room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Pantry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Office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WC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75565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3D IoU(%)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52.15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43.49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67.79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75565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Room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Auditorium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Storage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Lounge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75565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3D IoU(%)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24.72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70.62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49.67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380880">
                <a:tc>
                  <a:txBody>
                    <a:bodyPr>
                      <a:spAutoFit/>
                    </a:bodyPr>
                    <a:p>
                      <a:pPr marL="75565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Room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Lobby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35001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 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Overall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1329"/>
                    </a:solidFill>
                  </a:tcPr>
                </a:tc>
              </a:tr>
              <a:tr h="381600">
                <a:tc>
                  <a:txBody>
                    <a:bodyPr>
                      <a:spAutoFit/>
                    </a:bodyPr>
                    <a:p>
                      <a:pPr marL="75565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3D IoU(%)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604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64.26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135001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 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 marL="65405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56.23</a:t>
                      </a:r>
                      <a:endParaRPr lang="en-CA" sz="1800" b="0" strike="noStrike" spc="-1">
                        <a:latin typeface="Arial" panose="020B060402020202020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noFill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903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904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#2 – Quantitative Analysis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905" name="文本框 13"/>
          <p:cNvSpPr/>
          <p:nvPr/>
        </p:nvSpPr>
        <p:spPr>
          <a:xfrm>
            <a:off x="719640" y="1235520"/>
            <a:ext cx="79041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Limited amount of dataset &amp; Similar environment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(Training 10 rooms &amp; Testing 10 rooms)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图片 21" descr="Lounge_Pre"/>
          <p:cNvPicPr/>
          <p:nvPr/>
        </p:nvPicPr>
        <p:blipFill>
          <a:blip r:embed="rId1"/>
          <a:srcRect l="11297" t="11055" r="19080" b="4083"/>
          <a:stretch>
            <a:fillRect/>
          </a:stretch>
        </p:blipFill>
        <p:spPr>
          <a:xfrm rot="1260000" flipH="1">
            <a:off x="4877980" y="5083580"/>
            <a:ext cx="1933200" cy="1477440"/>
          </a:xfrm>
          <a:prstGeom prst="rect">
            <a:avLst/>
          </a:prstGeom>
          <a:ln w="0">
            <a:noFill/>
          </a:ln>
        </p:spPr>
      </p:pic>
      <p:pic>
        <p:nvPicPr>
          <p:cNvPr id="907" name="图片 13" descr="Hallway_GT"/>
          <p:cNvPicPr/>
          <p:nvPr/>
        </p:nvPicPr>
        <p:blipFill>
          <a:blip r:embed="rId2"/>
          <a:srcRect l="30658" t="21357" r="22561" b="5066"/>
          <a:stretch>
            <a:fillRect/>
          </a:stretch>
        </p:blipFill>
        <p:spPr>
          <a:xfrm rot="19200000">
            <a:off x="2651615" y="3708275"/>
            <a:ext cx="1352160" cy="1333800"/>
          </a:xfrm>
          <a:prstGeom prst="rect">
            <a:avLst/>
          </a:prstGeom>
          <a:ln w="0">
            <a:noFill/>
          </a:ln>
        </p:spPr>
      </p:pic>
      <p:pic>
        <p:nvPicPr>
          <p:cNvPr id="908" name="图片 12" descr="Hallway_Pre"/>
          <p:cNvPicPr/>
          <p:nvPr/>
        </p:nvPicPr>
        <p:blipFill>
          <a:blip r:embed="rId3"/>
          <a:srcRect l="27089" t="28910" r="24984" b="2625"/>
          <a:stretch>
            <a:fillRect/>
          </a:stretch>
        </p:blipFill>
        <p:spPr>
          <a:xfrm rot="18300000">
            <a:off x="5072310" y="3780360"/>
            <a:ext cx="1381320" cy="1238040"/>
          </a:xfrm>
          <a:prstGeom prst="rect">
            <a:avLst/>
          </a:prstGeom>
          <a:ln w="0">
            <a:noFill/>
          </a:ln>
        </p:spPr>
      </p:pic>
      <p:pic>
        <p:nvPicPr>
          <p:cNvPr id="909" name="图片 18" descr="Pantry_Pre"/>
          <p:cNvPicPr/>
          <p:nvPr/>
        </p:nvPicPr>
        <p:blipFill>
          <a:blip r:embed="rId4"/>
          <a:srcRect l="25803" t="23059" r="27648" b="10679"/>
          <a:stretch>
            <a:fillRect/>
          </a:stretch>
        </p:blipFill>
        <p:spPr>
          <a:xfrm>
            <a:off x="5004020" y="2277040"/>
            <a:ext cx="1411200" cy="1259640"/>
          </a:xfrm>
          <a:prstGeom prst="rect">
            <a:avLst/>
          </a:prstGeom>
          <a:ln w="0">
            <a:noFill/>
          </a:ln>
        </p:spPr>
      </p:pic>
      <p:pic>
        <p:nvPicPr>
          <p:cNvPr id="910" name="图片 19" descr="Pantry_GT"/>
          <p:cNvPicPr/>
          <p:nvPr/>
        </p:nvPicPr>
        <p:blipFill>
          <a:blip r:embed="rId5"/>
          <a:srcRect l="28069" t="19590" r="27292" b="13996"/>
          <a:stretch>
            <a:fillRect/>
          </a:stretch>
        </p:blipFill>
        <p:spPr>
          <a:xfrm rot="20820000">
            <a:off x="2655140" y="2137340"/>
            <a:ext cx="1477800" cy="1378800"/>
          </a:xfrm>
          <a:prstGeom prst="rect">
            <a:avLst/>
          </a:prstGeom>
          <a:ln w="0">
            <a:noFill/>
          </a:ln>
        </p:spPr>
      </p:pic>
      <p:pic>
        <p:nvPicPr>
          <p:cNvPr id="911" name="图片 20" descr="Lounge_GT"/>
          <p:cNvPicPr/>
          <p:nvPr/>
        </p:nvPicPr>
        <p:blipFill>
          <a:blip r:embed="rId6"/>
          <a:srcRect l="15788" t="25942" r="25175" b="12644"/>
          <a:stretch>
            <a:fillRect/>
          </a:stretch>
        </p:blipFill>
        <p:spPr>
          <a:xfrm>
            <a:off x="2339270" y="5157605"/>
            <a:ext cx="1950480" cy="1271520"/>
          </a:xfrm>
          <a:prstGeom prst="rect">
            <a:avLst/>
          </a:prstGeom>
          <a:ln w="0">
            <a:noFill/>
          </a:ln>
        </p:spPr>
      </p:pic>
      <p:sp>
        <p:nvSpPr>
          <p:cNvPr id="912" name="文本框 23"/>
          <p:cNvSpPr/>
          <p:nvPr/>
        </p:nvSpPr>
        <p:spPr>
          <a:xfrm>
            <a:off x="2555915" y="1988695"/>
            <a:ext cx="11253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GT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913" name="文本框 24"/>
          <p:cNvSpPr/>
          <p:nvPr/>
        </p:nvSpPr>
        <p:spPr>
          <a:xfrm>
            <a:off x="4859695" y="1988695"/>
            <a:ext cx="13816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Prediction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914" name="文本框 25"/>
          <p:cNvSpPr/>
          <p:nvPr/>
        </p:nvSpPr>
        <p:spPr>
          <a:xfrm>
            <a:off x="836640" y="2742120"/>
            <a:ext cx="11253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Office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915" name="文本框 26"/>
          <p:cNvSpPr/>
          <p:nvPr/>
        </p:nvSpPr>
        <p:spPr>
          <a:xfrm>
            <a:off x="786600" y="4079160"/>
            <a:ext cx="11253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Hallway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916" name="文本框 27"/>
          <p:cNvSpPr/>
          <p:nvPr/>
        </p:nvSpPr>
        <p:spPr>
          <a:xfrm>
            <a:off x="826920" y="5669280"/>
            <a:ext cx="112536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Lounge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917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Results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918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 #2 – Qualitative Analysis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919" name="文本框 13"/>
          <p:cNvSpPr/>
          <p:nvPr/>
        </p:nvSpPr>
        <p:spPr>
          <a:xfrm>
            <a:off x="755835" y="1185990"/>
            <a:ext cx="79041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Limited amount of dataset &amp; Similar environment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(Training 10 rooms &amp; Testing 10 rooms)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/>
          </p:nvPr>
        </p:nvSpPr>
        <p:spPr>
          <a:xfrm>
            <a:off x="1420560" y="2117880"/>
            <a:ext cx="591336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21" name="TextBox 7"/>
          <p:cNvSpPr/>
          <p:nvPr/>
        </p:nvSpPr>
        <p:spPr>
          <a:xfrm>
            <a:off x="614520" y="1332720"/>
            <a:ext cx="8529120" cy="4754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Unbalanced class made less accuracy</a:t>
            </a:r>
            <a:endParaRPr lang="en-CA" sz="24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Perspective Projection methods works on data restrained environment</a:t>
            </a:r>
            <a:endParaRPr lang="en-CA" sz="24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More 2D images, more images for back projection process, less information loss</a:t>
            </a:r>
            <a:endParaRPr lang="en-CA" sz="24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More pictures about on under-represented class (figure about chair)</a:t>
            </a:r>
            <a:endParaRPr lang="en-CA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923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Discussion</a:t>
            </a:r>
            <a:endParaRPr lang="en-CA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/>
          </p:nvPr>
        </p:nvSpPr>
        <p:spPr>
          <a:xfrm>
            <a:off x="1155240" y="3281040"/>
            <a:ext cx="591336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25" name="TextBox 12"/>
          <p:cNvSpPr/>
          <p:nvPr/>
        </p:nvSpPr>
        <p:spPr>
          <a:xfrm>
            <a:off x="1242360" y="6231240"/>
            <a:ext cx="69271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26" name="TextBox 1"/>
          <p:cNvSpPr/>
          <p:nvPr/>
        </p:nvSpPr>
        <p:spPr>
          <a:xfrm>
            <a:off x="1242360" y="5942880"/>
            <a:ext cx="69271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27" name="TextBox 7"/>
          <p:cNvSpPr/>
          <p:nvPr/>
        </p:nvSpPr>
        <p:spPr>
          <a:xfrm>
            <a:off x="2216520" y="5399280"/>
            <a:ext cx="69271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28" name="TextBox 7"/>
          <p:cNvSpPr/>
          <p:nvPr/>
        </p:nvSpPr>
        <p:spPr>
          <a:xfrm>
            <a:off x="717480" y="2039760"/>
            <a:ext cx="8529120" cy="1737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Weigted most-updating rule</a:t>
            </a:r>
            <a:endParaRPr lang="en-CA" sz="24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Externel Data augmentation on under-presented class</a:t>
            </a:r>
            <a:endParaRPr lang="en-CA" sz="24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Better 2D CNN architecture (Challenges are on 2D!)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930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Future Direction</a:t>
            </a:r>
            <a:endParaRPr lang="en-CA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/>
          </p:nvPr>
        </p:nvSpPr>
        <p:spPr>
          <a:xfrm>
            <a:off x="1155240" y="3281040"/>
            <a:ext cx="591336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32" name="TextBox 12"/>
          <p:cNvSpPr/>
          <p:nvPr/>
        </p:nvSpPr>
        <p:spPr>
          <a:xfrm>
            <a:off x="1242360" y="6231240"/>
            <a:ext cx="69271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33" name="TextBox 1"/>
          <p:cNvSpPr/>
          <p:nvPr/>
        </p:nvSpPr>
        <p:spPr>
          <a:xfrm>
            <a:off x="1242360" y="5942880"/>
            <a:ext cx="69271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34" name="TextBox 7"/>
          <p:cNvSpPr/>
          <p:nvPr/>
        </p:nvSpPr>
        <p:spPr>
          <a:xfrm>
            <a:off x="2216520" y="5399280"/>
            <a:ext cx="69271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35" name="TextBox 7"/>
          <p:cNvSpPr/>
          <p:nvPr/>
        </p:nvSpPr>
        <p:spPr>
          <a:xfrm>
            <a:off x="717480" y="2039760"/>
            <a:ext cx="8529120" cy="286131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Validate the projejction based approach </a:t>
            </a:r>
            <a:endParaRPr lang="en-US" sz="2400" b="0" strike="noStrike" spc="-1">
              <a:solidFill>
                <a:srgbClr val="000000"/>
              </a:solidFill>
              <a:latin typeface="Times New Roman" panose="02020603050405020304"/>
              <a:ea typeface="DejaVu Sans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Investigated the difference and limitation of each projection method</a:t>
            </a:r>
            <a:endParaRPr lang="en-US" sz="2400" b="0" strike="noStrike" spc="-1">
              <a:solidFill>
                <a:srgbClr val="000000"/>
              </a:solidFill>
              <a:latin typeface="Times New Roman" panose="02020603050405020304"/>
              <a:ea typeface="DejaVu Sans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altLang="zh-CN" sz="2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Provided a reference case study applicable to other data scarcity scenarios</a:t>
            </a:r>
            <a:endParaRPr lang="en-US" altLang="zh-CN" sz="2400" b="0" strike="noStrike" spc="-1">
              <a:solidFill>
                <a:srgbClr val="000000"/>
              </a:solidFill>
              <a:latin typeface="Times New Roman" panose="02020603050405020304"/>
              <a:ea typeface="DejaVu Sans"/>
            </a:endParaRPr>
          </a:p>
        </p:txBody>
      </p:sp>
      <p:sp>
        <p:nvSpPr>
          <p:cNvPr id="937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Contributions</a:t>
            </a:r>
            <a:endParaRPr lang="en-CA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/>
          </p:nvPr>
        </p:nvSpPr>
        <p:spPr>
          <a:xfrm>
            <a:off x="1155240" y="3281040"/>
            <a:ext cx="591336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CN" sz="2000" b="0" strike="noStrike">
                <a:solidFill>
                  <a:srgbClr val="000000"/>
                </a:solidFill>
                <a:latin typeface="Times New Roman" panose="02020603050405020304"/>
                <a:ea typeface="DejaVu Sans"/>
                <a:sym typeface="+mn-ea"/>
              </a:rPr>
              <a:t>Even with limited amount of training data, choosing segmentaing the 2D features instead of direct segmenting 3D point clouds is advisable.</a:t>
            </a:r>
            <a:endParaRPr lang="en-US" altLang="zh-CN" sz="2000" b="0" strike="noStrike" spc="-1">
              <a:solidFill>
                <a:srgbClr val="000000"/>
              </a:solidFill>
              <a:latin typeface="Times New Roman" panose="02020603050405020304"/>
              <a:ea typeface="DejaVu Sans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39" name="TextBox 12"/>
          <p:cNvSpPr/>
          <p:nvPr/>
        </p:nvSpPr>
        <p:spPr>
          <a:xfrm>
            <a:off x="1242360" y="6231240"/>
            <a:ext cx="69271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40" name="TextBox 1"/>
          <p:cNvSpPr/>
          <p:nvPr/>
        </p:nvSpPr>
        <p:spPr>
          <a:xfrm>
            <a:off x="1242360" y="5942880"/>
            <a:ext cx="69271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41" name="TextBox 7"/>
          <p:cNvSpPr/>
          <p:nvPr/>
        </p:nvSpPr>
        <p:spPr>
          <a:xfrm>
            <a:off x="2216520" y="5399280"/>
            <a:ext cx="69271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42" name="TextBox 7"/>
          <p:cNvSpPr/>
          <p:nvPr/>
        </p:nvSpPr>
        <p:spPr>
          <a:xfrm>
            <a:off x="539045" y="1052970"/>
            <a:ext cx="8529120" cy="133794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 indent="0">
              <a:lnSpc>
                <a:spcPct val="150000"/>
              </a:lnSpc>
              <a:buClr>
                <a:srgbClr val="000000"/>
              </a:buClr>
              <a:buFont typeface="Arial" panose="020B0604020202020204"/>
              <a:buNone/>
            </a:pPr>
            <a:r>
              <a:rPr lang="en-US" altLang="zh-CN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Perspective projection is the most suitable for 2D image generation, while Bird’s Eye View loses vertical details, and spherical projection, though feature-rich, lacks flexibility for specific objects.</a:t>
            </a:r>
            <a:endParaRPr lang="en-US" altLang="zh-CN" b="0" strike="noStrike" spc="-1">
              <a:solidFill>
                <a:srgbClr val="000000"/>
              </a:solidFill>
              <a:latin typeface="Times New Roman" panose="02020603050405020304"/>
              <a:ea typeface="DejaVu Sans"/>
            </a:endParaRPr>
          </a:p>
        </p:txBody>
      </p:sp>
      <p:sp>
        <p:nvSpPr>
          <p:cNvPr id="944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Conclusions</a:t>
            </a:r>
            <a:endParaRPr lang="en-CA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/>
          </p:nvPr>
        </p:nvSpPr>
        <p:spPr>
          <a:xfrm>
            <a:off x="1420560" y="2117880"/>
            <a:ext cx="591336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46" name="PlaceHolder 1"/>
          <p:cNvSpPr/>
          <p:nvPr/>
        </p:nvSpPr>
        <p:spPr>
          <a:xfrm>
            <a:off x="685800" y="333360"/>
            <a:ext cx="8560800" cy="851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40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Reference</a:t>
            </a:r>
            <a:endParaRPr lang="en-CA" sz="4000" b="0" strike="noStrike" spc="-1">
              <a:latin typeface="Arial" panose="020B0604020202020204"/>
            </a:endParaRPr>
          </a:p>
        </p:txBody>
      </p:sp>
      <p:sp>
        <p:nvSpPr>
          <p:cNvPr id="947" name="文本框 4"/>
          <p:cNvSpPr/>
          <p:nvPr/>
        </p:nvSpPr>
        <p:spPr>
          <a:xfrm>
            <a:off x="500400" y="1436400"/>
            <a:ext cx="8643240" cy="47053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[1] Jung, J., Hong, S., Jeong, S., Kim, S., Cho, H., Hong, S., &amp; Heo, J. (2014). Productive modeling for development of as-built BIM of existing indoor structures. Automation in Construction, 42, 68-77.</a:t>
            </a:r>
            <a:endParaRPr lang="en-CA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[2] Kim, M. K., Sohn, H., &amp; Chang, C. C. (2014). Automated dimensional quality assessment of precast concrete panels using terrestrial laser scanning. Automation in Construction, 45, 163-177.</a:t>
            </a:r>
            <a:endParaRPr lang="en-CA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[3] </a:t>
            </a:r>
            <a:r>
              <a:rPr lang="en-US" altLang="zh-CN" sz="1200" spc="-1">
                <a:latin typeface="Arial" panose="020B0604020202020204"/>
                <a:sym typeface="+mn-ea"/>
              </a:rPr>
              <a:t>Zhao, H., Jiang, L., Jia, J., Torr, P. H., &amp; Koltun, V. (2021). Point transformer. In Proceedings of the IEEE/CVF international conference on computer vision (pp. 16259-16268).</a:t>
            </a:r>
            <a:endParaRPr lang="en-CA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en-CA" sz="1200" b="0" strike="noStrike" spc="-1">
                <a:latin typeface="Arial" panose="020B0604020202020204"/>
              </a:rPr>
              <a:t>[4] </a:t>
            </a:r>
            <a:r>
              <a:rPr lang="en-US" altLang="zh-CN" sz="1200" b="0" strike="noStrike" spc="-1">
                <a:latin typeface="Arial" panose="020B0604020202020204"/>
              </a:rPr>
              <a:t>Yang, Y. Q., Guo, Y. X., Xiong, J. Y., Liu, Y., Pan, H., Wang, P. S., ... &amp; Guo, B. (2025). Swin3d: A pretrained transformer backbone for 3d indoor scene understanding. Computational Visual Media, 11(1), 83-101.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en-CA" sz="1200" b="0" strike="noStrike" spc="-1">
                <a:latin typeface="Arial" panose="020B0604020202020204"/>
              </a:rPr>
              <a:t>[5] </a:t>
            </a:r>
            <a:r>
              <a:rPr lang="en-US" altLang="zh-CN" sz="1200" b="0" strike="noStrike" spc="-1">
                <a:latin typeface="Arial" panose="020B0604020202020204"/>
              </a:rPr>
              <a:t>Robert, D., Vallet, B., &amp; Landrieu, L. (2022). Learning multi-view aggregation in the wild for large-scale 3d semantic segmentation. In Proceedings of the IEEE/CVF Conference on Computer Vision and Pattern Recognition (pp. 5575-5584).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[6] Xu, X., Kong, L., Shuai, H., &amp; Liu, Q. (2023). Frnet: Frustum-range networks for scalable lidar segmentation. arXiv preprint arXiv:2312.04484.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[7] Cortinhal, T., Tzelepis, G., Erdal Aksoy, E., 2020. Salsanext: Fast, uncertainty-aware semantic segmentation of lidar point clouds, in: AdvancesinVisualComputing:15thInternationalSymposium,ISVC 2020, San Diego, CA, USA, October 5–7, 2020, Proceedings, Part II 15, Springer. pp. 207–222.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[8] Dai, A., &amp; Nie</a:t>
            </a:r>
            <a:r>
              <a:rPr lang="en-US" altLang="en-US" sz="1200" b="0" strike="noStrike" spc="-1">
                <a:latin typeface="Arial" panose="020B0604020202020204"/>
              </a:rPr>
              <a:t>ß</a:t>
            </a:r>
            <a:r>
              <a:rPr lang="en-US" altLang="zh-CN" sz="1200" b="0" strike="noStrike" spc="-1">
                <a:latin typeface="Arial" panose="020B0604020202020204"/>
              </a:rPr>
              <a:t>ner, M. (2018). 3dmv: Joint 3d-multi-view prediction for 3d semantic scene segmentation. In Proceedings of the European conference on computer vision (ECCV) (pp. 452-468).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[9] 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[10] 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[11]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[12]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[13]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[14]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[15] Armeni, I., Sax, S., Zamir, A. R., &amp; Savarese, S. (2017). Joint 2d-3d-semantic data for indoor scene understanding. arXiv preprint arXiv:1702.01105.</a:t>
            </a:r>
            <a:endParaRPr lang="en-US" altLang="zh-C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/>
          </p:nvPr>
        </p:nvSpPr>
        <p:spPr>
          <a:xfrm>
            <a:off x="1420560" y="2117880"/>
            <a:ext cx="591336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46" name="PlaceHolder 1"/>
          <p:cNvSpPr/>
          <p:nvPr/>
        </p:nvSpPr>
        <p:spPr>
          <a:xfrm>
            <a:off x="685800" y="333360"/>
            <a:ext cx="8560800" cy="851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40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Reference</a:t>
            </a:r>
            <a:endParaRPr lang="en-CA" sz="4000" b="0" strike="noStrike" spc="-1">
              <a:latin typeface="Arial" panose="020B0604020202020204"/>
            </a:endParaRPr>
          </a:p>
        </p:txBody>
      </p:sp>
      <p:sp>
        <p:nvSpPr>
          <p:cNvPr id="947" name="文本框 4"/>
          <p:cNvSpPr/>
          <p:nvPr/>
        </p:nvSpPr>
        <p:spPr>
          <a:xfrm>
            <a:off x="500400" y="1436400"/>
            <a:ext cx="8643240" cy="212026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[16] </a:t>
            </a:r>
            <a:r>
              <a:rPr lang="en-US" altLang="zh-CN" sz="1200" b="0" strike="noStrike" spc="-1">
                <a:latin typeface="Arial" panose="020B0604020202020204"/>
              </a:rPr>
              <a:t>Ronneberger, O., Fischer, P., &amp; Brox, T. (2015). U-net: Convolutional networks for biomedical image segmentation. In Medical image computing and computer-assisted intervention–MICCAI 2015: 18th international conference, Munich, Germany, October 5-9, 2015, proceedings, part III 18 (pp. 234-241). Springer international publishing.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[17] Kim, M. K., Sohn, H., &amp; Chang, C. C. (2014). Automated dimensional quality assessment of precast concrete panels using terrestrial laser scanning. Automation in Construction, 45, 163-177.</a:t>
            </a:r>
            <a:endParaRPr lang="en-CA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[18] </a:t>
            </a:r>
            <a:r>
              <a:rPr lang="en-US" altLang="zh-CN" sz="1200" b="0" strike="noStrike" spc="-1">
                <a:latin typeface="Arial" panose="020B0604020202020204"/>
              </a:rPr>
              <a:t>Ganaie, M. A., Hu, M., Malik, A. K., Tanveer, M., &amp; Suganthan, P. N. (2022). Ensemble deep learning: A review. Engineering Applications of Artificial Intelligence, 115, 105151.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en-CA" sz="1200" b="0" strike="noStrike" spc="-1">
                <a:latin typeface="Arial" panose="020B0604020202020204"/>
              </a:rPr>
              <a:t>[19] </a:t>
            </a:r>
            <a:r>
              <a:rPr lang="en-US" altLang="zh-CN" sz="1200" b="0" strike="noStrike" spc="-1">
                <a:latin typeface="Arial" panose="020B0604020202020204"/>
              </a:rPr>
              <a:t>Zhao, H., Jiang, L., Jia, J., Torr, P. H., &amp; Koltun, V. (2021). Point transformer. In Proceedings of the IEEE/CVF international conference on computer vision (pp. 16259-16268).</a:t>
            </a:r>
            <a:endParaRPr lang="en-US" altLang="zh-CN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sz="1200" b="0" strike="noStrike" spc="-1">
                <a:latin typeface="Arial" panose="020B0604020202020204"/>
              </a:rPr>
              <a:t>[20] Srivastava, S., &amp; Sharma, G. (2024). Omnivec: Learning robust representations with cross modal sharing. In Proceedings of the IEEE/CVF winter conference on applications of computer vision (pp. 1236-1248).</a:t>
            </a:r>
            <a:endParaRPr lang="en-US" altLang="zh-CN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/>
          </p:nvPr>
        </p:nvSpPr>
        <p:spPr>
          <a:xfrm>
            <a:off x="1420560" y="2117880"/>
            <a:ext cx="591336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50" name="矩形 1"/>
          <p:cNvSpPr/>
          <p:nvPr/>
        </p:nvSpPr>
        <p:spPr>
          <a:xfrm>
            <a:off x="1206360" y="2490480"/>
            <a:ext cx="7072920" cy="2527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00000"/>
              </a:lnSpc>
              <a:buNone/>
            </a:pPr>
            <a:r>
              <a:rPr lang="en-US" sz="4400" b="1" i="1" strike="noStrike" spc="-1">
                <a:solidFill>
                  <a:srgbClr val="801329"/>
                </a:solidFill>
                <a:latin typeface="Candara Light" panose="020E0502030303020204"/>
                <a:ea typeface="DejaVu Sans"/>
              </a:rPr>
              <a:t>Thank you! Questions ... ?</a:t>
            </a:r>
            <a:endParaRPr lang="en-CA" sz="44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buNone/>
            </a:pPr>
            <a:endParaRPr lang="en-CA" sz="7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208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209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10" name="PlaceHolder 2"/>
          <p:cNvSpPr/>
          <p:nvPr/>
        </p:nvSpPr>
        <p:spPr>
          <a:xfrm>
            <a:off x="3924445" y="2997350"/>
            <a:ext cx="4816080" cy="50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Deep learning-based methods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12" name="PlaceHolder 2"/>
          <p:cNvSpPr/>
          <p:nvPr/>
        </p:nvSpPr>
        <p:spPr>
          <a:xfrm>
            <a:off x="1187450" y="3506470"/>
            <a:ext cx="2649220" cy="4978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ClrTx/>
              <a:buSzTx/>
              <a:buFontTx/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 Deep learning-based methods</a:t>
            </a:r>
            <a:endParaRPr lang="en-US" sz="2000" b="1" i="1" strike="noStrike" spc="-1">
              <a:solidFill>
                <a:srgbClr val="000000"/>
              </a:solidFill>
              <a:latin typeface="Times New Roman" panose="02020603050405020304"/>
              <a:ea typeface="MS PGothic" panose="020B0600070205080204" charset="-128"/>
            </a:endParaRPr>
          </a:p>
        </p:txBody>
      </p:sp>
      <p:sp>
        <p:nvSpPr>
          <p:cNvPr id="213" name="Rectangle: Rounded Corners 14"/>
          <p:cNvSpPr/>
          <p:nvPr/>
        </p:nvSpPr>
        <p:spPr>
          <a:xfrm>
            <a:off x="1115695" y="2853055"/>
            <a:ext cx="2868295" cy="1969135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组合 1"/>
          <p:cNvGrpSpPr/>
          <p:nvPr/>
        </p:nvGrpSpPr>
        <p:grpSpPr>
          <a:xfrm>
            <a:off x="4211955" y="2853055"/>
            <a:ext cx="4351655" cy="1959610"/>
            <a:chOff x="6402" y="6648"/>
            <a:chExt cx="6853" cy="3086"/>
          </a:xfrm>
        </p:grpSpPr>
        <p:sp>
          <p:nvSpPr>
            <p:cNvPr id="211" name="PlaceHolder 2"/>
            <p:cNvSpPr/>
            <p:nvPr/>
          </p:nvSpPr>
          <p:spPr>
            <a:xfrm>
              <a:off x="10145" y="8057"/>
              <a:ext cx="2330" cy="63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p>
              <a:pPr algn="ctr">
                <a:lnSpc>
                  <a:spcPct val="100000"/>
                </a:lnSpc>
                <a:spcBef>
                  <a:spcPts val="480"/>
                </a:spcBef>
                <a:buNone/>
              </a:pPr>
              <a:r>
                <a:rPr lang="en-US" sz="1200" b="1" i="1" strike="noStrike" spc="-1">
                  <a:solidFill>
                    <a:srgbClr val="000000"/>
                  </a:solidFill>
                  <a:latin typeface="Times New Roman" panose="02020603050405020304"/>
                  <a:ea typeface="MS PGothic" panose="020B0600070205080204" charset="-128"/>
                </a:rPr>
                <a:t>Projection based deep learning methods</a:t>
              </a:r>
              <a:endParaRPr lang="en-US" sz="12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endParaRPr>
            </a:p>
          </p:txBody>
        </p:sp>
        <p:sp>
          <p:nvSpPr>
            <p:cNvPr id="214" name="Rectangle: Rounded Corners 18"/>
            <p:cNvSpPr/>
            <p:nvPr/>
          </p:nvSpPr>
          <p:spPr>
            <a:xfrm>
              <a:off x="6402" y="6648"/>
              <a:ext cx="6853" cy="3086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" name="Rectangle: Rounded Corners 19"/>
            <p:cNvSpPr/>
            <p:nvPr/>
          </p:nvSpPr>
          <p:spPr>
            <a:xfrm>
              <a:off x="10133" y="7782"/>
              <a:ext cx="2333" cy="1566"/>
            </a:xfrm>
            <a:prstGeom prst="roundRect">
              <a:avLst>
                <a:gd name="adj" fmla="val 965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" name="PlaceHolder 2"/>
            <p:cNvSpPr/>
            <p:nvPr/>
          </p:nvSpPr>
          <p:spPr>
            <a:xfrm>
              <a:off x="7427" y="7910"/>
              <a:ext cx="1799" cy="129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p>
              <a:pPr algn="ctr">
                <a:lnSpc>
                  <a:spcPct val="100000"/>
                </a:lnSpc>
                <a:spcBef>
                  <a:spcPts val="480"/>
                </a:spcBef>
                <a:buNone/>
              </a:pPr>
              <a:r>
                <a:rPr lang="en-US" sz="1200" b="1" i="1" strike="noStrike" spc="-1">
                  <a:solidFill>
                    <a:srgbClr val="000000"/>
                  </a:solidFill>
                  <a:latin typeface="Times New Roman" panose="02020603050405020304"/>
                  <a:ea typeface="MS PGothic" panose="020B0600070205080204" charset="-128"/>
                </a:rPr>
                <a:t>Non-projection based deep learning method</a:t>
              </a:r>
              <a:endParaRPr lang="en-US" sz="12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endParaRPr>
            </a:p>
          </p:txBody>
        </p:sp>
        <p:sp>
          <p:nvSpPr>
            <p:cNvPr id="217" name="Rectangle: Rounded Corners 21"/>
            <p:cNvSpPr/>
            <p:nvPr/>
          </p:nvSpPr>
          <p:spPr>
            <a:xfrm>
              <a:off x="7101" y="7782"/>
              <a:ext cx="2435" cy="1551"/>
            </a:xfrm>
            <a:prstGeom prst="roundRect">
              <a:avLst>
                <a:gd name="adj" fmla="val 965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592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(3) Perspective Projection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593" name="Rectangle: Rounded Corners 3"/>
          <p:cNvSpPr/>
          <p:nvPr/>
        </p:nvSpPr>
        <p:spPr>
          <a:xfrm>
            <a:off x="1069920" y="1783080"/>
            <a:ext cx="4087080" cy="3090240"/>
          </a:xfrm>
          <a:prstGeom prst="roundRect">
            <a:avLst>
              <a:gd name="adj" fmla="val 7200"/>
            </a:avLst>
          </a:prstGeom>
          <a:noFill/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Oval 7"/>
          <p:cNvSpPr/>
          <p:nvPr/>
        </p:nvSpPr>
        <p:spPr>
          <a:xfrm>
            <a:off x="1764720" y="2316600"/>
            <a:ext cx="566640" cy="566640"/>
          </a:xfrm>
          <a:prstGeom prst="ellipse">
            <a:avLst/>
          </a:prstGeom>
          <a:solidFill>
            <a:srgbClr val="801329"/>
          </a:solidFill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Straight Arrow Connector 14"/>
          <p:cNvSpPr/>
          <p:nvPr/>
        </p:nvSpPr>
        <p:spPr>
          <a:xfrm flipV="1">
            <a:off x="2048400" y="1937880"/>
            <a:ext cx="360" cy="37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Straight Arrow Connector 16"/>
          <p:cNvSpPr/>
          <p:nvPr/>
        </p:nvSpPr>
        <p:spPr>
          <a:xfrm>
            <a:off x="2340720" y="2563200"/>
            <a:ext cx="496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Straight Arrow Connector 20"/>
          <p:cNvSpPr/>
          <p:nvPr/>
        </p:nvSpPr>
        <p:spPr>
          <a:xfrm>
            <a:off x="2048400" y="2883240"/>
            <a:ext cx="360" cy="44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Straight Arrow Connector 23"/>
          <p:cNvSpPr/>
          <p:nvPr/>
        </p:nvSpPr>
        <p:spPr>
          <a:xfrm flipH="1">
            <a:off x="1406520" y="2599920"/>
            <a:ext cx="357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Oval 26"/>
          <p:cNvSpPr/>
          <p:nvPr/>
        </p:nvSpPr>
        <p:spPr>
          <a:xfrm>
            <a:off x="3845160" y="2316600"/>
            <a:ext cx="566640" cy="566640"/>
          </a:xfrm>
          <a:prstGeom prst="ellipse">
            <a:avLst/>
          </a:prstGeom>
          <a:solidFill>
            <a:srgbClr val="801329"/>
          </a:solidFill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Straight Arrow Connector 27"/>
          <p:cNvSpPr/>
          <p:nvPr/>
        </p:nvSpPr>
        <p:spPr>
          <a:xfrm flipV="1">
            <a:off x="4128480" y="1937880"/>
            <a:ext cx="360" cy="37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Straight Arrow Connector 28"/>
          <p:cNvSpPr/>
          <p:nvPr/>
        </p:nvSpPr>
        <p:spPr>
          <a:xfrm>
            <a:off x="4421160" y="2563200"/>
            <a:ext cx="496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Straight Arrow Connector 29"/>
          <p:cNvSpPr/>
          <p:nvPr/>
        </p:nvSpPr>
        <p:spPr>
          <a:xfrm>
            <a:off x="4128480" y="2883240"/>
            <a:ext cx="360" cy="44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Straight Arrow Connector 30"/>
          <p:cNvSpPr/>
          <p:nvPr/>
        </p:nvSpPr>
        <p:spPr>
          <a:xfrm flipH="1">
            <a:off x="3486960" y="2599920"/>
            <a:ext cx="357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Oval 31"/>
          <p:cNvSpPr/>
          <p:nvPr/>
        </p:nvSpPr>
        <p:spPr>
          <a:xfrm>
            <a:off x="1774080" y="3781080"/>
            <a:ext cx="566640" cy="566640"/>
          </a:xfrm>
          <a:prstGeom prst="ellipse">
            <a:avLst/>
          </a:prstGeom>
          <a:solidFill>
            <a:srgbClr val="801329"/>
          </a:solidFill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Straight Arrow Connector 32"/>
          <p:cNvSpPr/>
          <p:nvPr/>
        </p:nvSpPr>
        <p:spPr>
          <a:xfrm flipV="1">
            <a:off x="2057400" y="3402360"/>
            <a:ext cx="360" cy="37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Straight Arrow Connector 33"/>
          <p:cNvSpPr/>
          <p:nvPr/>
        </p:nvSpPr>
        <p:spPr>
          <a:xfrm>
            <a:off x="2350080" y="4028040"/>
            <a:ext cx="496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Straight Arrow Connector 34"/>
          <p:cNvSpPr/>
          <p:nvPr/>
        </p:nvSpPr>
        <p:spPr>
          <a:xfrm>
            <a:off x="2057400" y="4348080"/>
            <a:ext cx="360" cy="44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Straight Arrow Connector 35"/>
          <p:cNvSpPr/>
          <p:nvPr/>
        </p:nvSpPr>
        <p:spPr>
          <a:xfrm flipH="1">
            <a:off x="1415880" y="4064400"/>
            <a:ext cx="357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Oval 36"/>
          <p:cNvSpPr/>
          <p:nvPr/>
        </p:nvSpPr>
        <p:spPr>
          <a:xfrm>
            <a:off x="3873240" y="3848760"/>
            <a:ext cx="566640" cy="566640"/>
          </a:xfrm>
          <a:prstGeom prst="ellipse">
            <a:avLst/>
          </a:prstGeom>
          <a:solidFill>
            <a:srgbClr val="801329"/>
          </a:solidFill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Straight Arrow Connector 37"/>
          <p:cNvSpPr/>
          <p:nvPr/>
        </p:nvSpPr>
        <p:spPr>
          <a:xfrm flipV="1">
            <a:off x="4156560" y="3470040"/>
            <a:ext cx="360" cy="37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Straight Arrow Connector 38"/>
          <p:cNvSpPr/>
          <p:nvPr/>
        </p:nvSpPr>
        <p:spPr>
          <a:xfrm>
            <a:off x="4449240" y="4095720"/>
            <a:ext cx="496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Straight Arrow Connector 39"/>
          <p:cNvSpPr/>
          <p:nvPr/>
        </p:nvSpPr>
        <p:spPr>
          <a:xfrm>
            <a:off x="4156560" y="4415760"/>
            <a:ext cx="360" cy="44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Straight Arrow Connector 40"/>
          <p:cNvSpPr/>
          <p:nvPr/>
        </p:nvSpPr>
        <p:spPr>
          <a:xfrm flipH="1">
            <a:off x="3515040" y="4132440"/>
            <a:ext cx="357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Methodology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615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Projection Method (3) Perspective Projection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616" name="Rectangle: Rounded Corners 3"/>
          <p:cNvSpPr/>
          <p:nvPr/>
        </p:nvSpPr>
        <p:spPr>
          <a:xfrm>
            <a:off x="1069920" y="1783080"/>
            <a:ext cx="4087080" cy="3090240"/>
          </a:xfrm>
          <a:prstGeom prst="roundRect">
            <a:avLst>
              <a:gd name="adj" fmla="val 7200"/>
            </a:avLst>
          </a:prstGeom>
          <a:noFill/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Oval 26"/>
          <p:cNvSpPr/>
          <p:nvPr/>
        </p:nvSpPr>
        <p:spPr>
          <a:xfrm>
            <a:off x="2235600" y="3212640"/>
            <a:ext cx="566640" cy="566640"/>
          </a:xfrm>
          <a:prstGeom prst="ellipse">
            <a:avLst/>
          </a:prstGeom>
          <a:solidFill>
            <a:srgbClr val="801329"/>
          </a:solidFill>
          <a:ln>
            <a:solidFill>
              <a:srgbClr val="3808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Straight Arrow Connector 27"/>
          <p:cNvSpPr/>
          <p:nvPr/>
        </p:nvSpPr>
        <p:spPr>
          <a:xfrm flipV="1">
            <a:off x="2519280" y="2833920"/>
            <a:ext cx="360" cy="37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Straight Arrow Connector 28"/>
          <p:cNvSpPr/>
          <p:nvPr/>
        </p:nvSpPr>
        <p:spPr>
          <a:xfrm>
            <a:off x="2802600" y="3495960"/>
            <a:ext cx="496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Straight Arrow Connector 29"/>
          <p:cNvSpPr/>
          <p:nvPr/>
        </p:nvSpPr>
        <p:spPr>
          <a:xfrm>
            <a:off x="2519280" y="3779640"/>
            <a:ext cx="360" cy="44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Straight Arrow Connector 30"/>
          <p:cNvSpPr/>
          <p:nvPr/>
        </p:nvSpPr>
        <p:spPr>
          <a:xfrm flipH="1">
            <a:off x="1877400" y="3495960"/>
            <a:ext cx="357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Straight Arrow Connector 4"/>
          <p:cNvSpPr/>
          <p:nvPr/>
        </p:nvSpPr>
        <p:spPr>
          <a:xfrm flipV="1">
            <a:off x="2797920" y="2984040"/>
            <a:ext cx="34416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Straight Arrow Connector 6"/>
          <p:cNvSpPr/>
          <p:nvPr/>
        </p:nvSpPr>
        <p:spPr>
          <a:xfrm flipH="1" flipV="1">
            <a:off x="1987200" y="3023640"/>
            <a:ext cx="374400" cy="33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Straight Arrow Connector 10"/>
          <p:cNvSpPr/>
          <p:nvPr/>
        </p:nvSpPr>
        <p:spPr>
          <a:xfrm flipH="1">
            <a:off x="1928880" y="3696480"/>
            <a:ext cx="389520" cy="26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Straight Arrow Connector 13"/>
          <p:cNvSpPr/>
          <p:nvPr/>
        </p:nvSpPr>
        <p:spPr>
          <a:xfrm>
            <a:off x="2719440" y="3696480"/>
            <a:ext cx="331200" cy="46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00F2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6" name="Picture 2" descr="Panorama Icon Vector Art, Icons, and Graphics for Free Download"/>
          <p:cNvPicPr/>
          <p:nvPr/>
        </p:nvPicPr>
        <p:blipFill>
          <a:blip r:embed="rId1"/>
          <a:stretch>
            <a:fillRect/>
          </a:stretch>
        </p:blipFill>
        <p:spPr>
          <a:xfrm>
            <a:off x="1987200" y="2449080"/>
            <a:ext cx="1810080" cy="1810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/>
          </p:nvPr>
        </p:nvSpPr>
        <p:spPr>
          <a:xfrm>
            <a:off x="1000080" y="5032440"/>
            <a:ext cx="5913360" cy="57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t">
            <a:noAutofit/>
          </a:bodyPr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Evaluation Criteria</a:t>
            </a: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52" name="Content Placeholder 2"/>
          <p:cNvSpPr/>
          <p:nvPr/>
        </p:nvSpPr>
        <p:spPr>
          <a:xfrm>
            <a:off x="1000080" y="1315800"/>
            <a:ext cx="5913360" cy="5716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Experiment Configuration</a:t>
            </a:r>
            <a:endParaRPr lang="en-CA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latin typeface="Arial" panose="020B0604020202020204"/>
            </a:endParaRPr>
          </a:p>
        </p:txBody>
      </p:sp>
      <p:pic>
        <p:nvPicPr>
          <p:cNvPr id="953" name="2384804F-3998-4D57-9195-F3826E402611-15" descr="C:/Users/ASUS/AppData/Local/Temp/wpp.esRrMVwpp"/>
          <p:cNvPicPr/>
          <p:nvPr/>
        </p:nvPicPr>
        <p:blipFill>
          <a:blip r:embed="rId1"/>
          <a:stretch>
            <a:fillRect/>
          </a:stretch>
        </p:blipFill>
        <p:spPr>
          <a:xfrm>
            <a:off x="1283760" y="5733360"/>
            <a:ext cx="3287880" cy="451800"/>
          </a:xfrm>
          <a:prstGeom prst="rect">
            <a:avLst/>
          </a:prstGeom>
          <a:ln w="0">
            <a:noFill/>
          </a:ln>
        </p:spPr>
      </p:pic>
      <p:pic>
        <p:nvPicPr>
          <p:cNvPr id="954" name="2384804F-3998-4D57-9195-F3826E402611-16" descr="C:/Users/ASUS/AppData/Local/Temp/wpp.myYdKjwpp"/>
          <p:cNvPicPr/>
          <p:nvPr/>
        </p:nvPicPr>
        <p:blipFill>
          <a:blip r:embed="rId2"/>
          <a:stretch>
            <a:fillRect/>
          </a:stretch>
        </p:blipFill>
        <p:spPr>
          <a:xfrm>
            <a:off x="5505480" y="5733720"/>
            <a:ext cx="2420280" cy="4838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55" name="表格 11"/>
          <p:cNvGraphicFramePr/>
          <p:nvPr/>
        </p:nvGraphicFramePr>
        <p:xfrm>
          <a:off x="1994040" y="2249640"/>
          <a:ext cx="5130720" cy="2652840"/>
        </p:xfrm>
        <a:graphic>
          <a:graphicData uri="http://schemas.openxmlformats.org/drawingml/2006/table">
            <a:tbl>
              <a:tblPr/>
              <a:tblGrid>
                <a:gridCol w="2565360"/>
                <a:gridCol w="2565360"/>
              </a:tblGrid>
              <a:tr h="29628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Model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Sizze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801329"/>
                    </a:solidFill>
                  </a:tcPr>
                </a:tc>
              </a:tr>
              <a:tr h="4572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CPU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AMD Ryzen Threadripper PRO 5975WX 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41508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GPU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 * NVIDIA RTX A5500 24GB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628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System RAM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251 GB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970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Optimizer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ADAM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628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Learning Rate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1.2*10-04 ∼ 1.2*10-03 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</a:tr>
              <a:tr h="2970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Epoch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250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77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Loss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Cross Entropy</a:t>
                      </a:r>
                      <a:endParaRPr lang="en-CA" sz="1200" b="0" strike="noStrike" spc="-1">
                        <a:latin typeface="Arial" panose="020B0604020202020204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956" name="文本框 9"/>
          <p:cNvSpPr/>
          <p:nvPr/>
        </p:nvSpPr>
        <p:spPr>
          <a:xfrm>
            <a:off x="2807280" y="1887840"/>
            <a:ext cx="43171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0" i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Table. Experiment spec and hyper-parameter</a:t>
            </a:r>
            <a:endParaRPr lang="en-CA" sz="1400" b="0" strike="noStrike" spc="-1">
              <a:latin typeface="Arial" panose="020B0604020202020204"/>
            </a:endParaRPr>
          </a:p>
        </p:txBody>
      </p:sp>
      <p:sp>
        <p:nvSpPr>
          <p:cNvPr id="957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Experimental Setup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958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Configuration</a:t>
            </a:r>
            <a:endParaRPr lang="en-CA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219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220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21" name="PlaceHolder 2"/>
          <p:cNvSpPr/>
          <p:nvPr/>
        </p:nvSpPr>
        <p:spPr>
          <a:xfrm>
            <a:off x="3513600" y="3341520"/>
            <a:ext cx="4816080" cy="50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Deep learning-based methods</a:t>
            </a: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None/>
              <a:tabLst>
                <a:tab pos="0" algn="l"/>
              </a:tabLst>
            </a:pPr>
            <a:br>
              <a:rPr sz="2400"/>
            </a:b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22" name="PlaceHolder 2"/>
          <p:cNvSpPr/>
          <p:nvPr/>
        </p:nvSpPr>
        <p:spPr>
          <a:xfrm>
            <a:off x="6360840" y="4205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Projection based deep learning methods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23" name="PlaceHolder 2"/>
          <p:cNvSpPr/>
          <p:nvPr/>
        </p:nvSpPr>
        <p:spPr>
          <a:xfrm>
            <a:off x="820800" y="3842280"/>
            <a:ext cx="1688400" cy="1577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 Deep learning-based methods</a:t>
            </a: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224" name="Rectangle: Rounded Corners 14"/>
          <p:cNvSpPr/>
          <p:nvPr/>
        </p:nvSpPr>
        <p:spPr>
          <a:xfrm>
            <a:off x="514080" y="3273120"/>
            <a:ext cx="230184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Rectangle: Rounded Corners 18"/>
          <p:cNvSpPr/>
          <p:nvPr/>
        </p:nvSpPr>
        <p:spPr>
          <a:xfrm>
            <a:off x="3513600" y="3273120"/>
            <a:ext cx="503568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Rectangle: Rounded Corners 19"/>
          <p:cNvSpPr/>
          <p:nvPr/>
        </p:nvSpPr>
        <p:spPr>
          <a:xfrm>
            <a:off x="6284160" y="3851280"/>
            <a:ext cx="1825920" cy="1890720"/>
          </a:xfrm>
          <a:prstGeom prst="roundRect">
            <a:avLst>
              <a:gd name="adj" fmla="val 965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PlaceHolder 2"/>
          <p:cNvSpPr/>
          <p:nvPr/>
        </p:nvSpPr>
        <p:spPr>
          <a:xfrm>
            <a:off x="4062240" y="4196520"/>
            <a:ext cx="166140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Non-projection based deep learning method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28" name="Rectangle: Rounded Corners 21"/>
          <p:cNvSpPr/>
          <p:nvPr/>
        </p:nvSpPr>
        <p:spPr>
          <a:xfrm>
            <a:off x="3985920" y="3842280"/>
            <a:ext cx="1825920" cy="1890720"/>
          </a:xfrm>
          <a:prstGeom prst="roundRect">
            <a:avLst>
              <a:gd name="adj" fmla="val 965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文本框 17"/>
          <p:cNvSpPr/>
          <p:nvPr/>
        </p:nvSpPr>
        <p:spPr>
          <a:xfrm>
            <a:off x="820800" y="2064600"/>
            <a:ext cx="728928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231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232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33" name="PlaceHolder 2"/>
          <p:cNvSpPr/>
          <p:nvPr/>
        </p:nvSpPr>
        <p:spPr>
          <a:xfrm>
            <a:off x="820800" y="3842280"/>
            <a:ext cx="1688400" cy="1577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 Deep learning-based methods</a:t>
            </a:r>
            <a:endParaRPr lang="en-US" sz="2000" b="1" i="1" strike="noStrike" spc="-1">
              <a:solidFill>
                <a:srgbClr val="000000"/>
              </a:solidFill>
              <a:latin typeface="Times New Roman" panose="02020603050405020304"/>
              <a:ea typeface="MS PGothic" panose="020B0600070205080204" charset="-128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altLang="en-CA" sz="2000" b="0" i="1" strike="noStrike" spc="-1">
                <a:latin typeface="Arial" panose="020B0604020202020204"/>
              </a:rPr>
              <a:t>(</a:t>
            </a:r>
            <a:r>
              <a:rPr lang="en-US" altLang="en-CA" sz="2000" b="0" i="1" strike="noStrike" spc="-1">
                <a:latin typeface="Times New Roman" panose="02020603050405020304" charset="0"/>
                <a:cs typeface="Times New Roman" panose="02020603050405020304" charset="0"/>
              </a:rPr>
              <a:t>1950-2010</a:t>
            </a:r>
            <a:r>
              <a:rPr lang="en-US" altLang="en-CA" sz="2000" b="0" i="1" strike="noStrike" spc="-1">
                <a:latin typeface="Arial" panose="020B0604020202020204"/>
              </a:rPr>
              <a:t>)</a:t>
            </a:r>
            <a:endParaRPr lang="en-US" altLang="en-CA" sz="2000" b="0" i="1" strike="noStrike" spc="-1">
              <a:latin typeface="Arial" panose="020B0604020202020204"/>
            </a:endParaRPr>
          </a:p>
        </p:txBody>
      </p:sp>
      <p:sp>
        <p:nvSpPr>
          <p:cNvPr id="234" name="Rectangle: Rounded Corners 14"/>
          <p:cNvSpPr/>
          <p:nvPr/>
        </p:nvSpPr>
        <p:spPr>
          <a:xfrm>
            <a:off x="514080" y="3273120"/>
            <a:ext cx="230184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5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5606280" y="3111840"/>
            <a:ext cx="3052800" cy="1435320"/>
          </a:xfrm>
          <a:prstGeom prst="rect">
            <a:avLst/>
          </a:prstGeom>
          <a:ln w="0">
            <a:noFill/>
          </a:ln>
        </p:spPr>
      </p:pic>
      <p:sp>
        <p:nvSpPr>
          <p:cNvPr id="236" name="TextBox 8"/>
          <p:cNvSpPr/>
          <p:nvPr/>
        </p:nvSpPr>
        <p:spPr>
          <a:xfrm>
            <a:off x="3385800" y="3111840"/>
            <a:ext cx="1913400" cy="11883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RANSAC – Classic but only for simple shapes [1]</a:t>
            </a:r>
            <a:endParaRPr lang="en-CA" sz="1800" b="0" strike="noStrike" spc="-1">
              <a:latin typeface="Arial" panose="020B0604020202020204"/>
            </a:endParaRPr>
          </a:p>
        </p:txBody>
      </p:sp>
      <p:pic>
        <p:nvPicPr>
          <p:cNvPr id="237" name="Picture 9" descr="A diagram of a laboratory specimen&#10;&#10;AI-generated content may be incorrect."/>
          <p:cNvPicPr/>
          <p:nvPr/>
        </p:nvPicPr>
        <p:blipFill>
          <a:blip r:embed="rId2"/>
          <a:stretch>
            <a:fillRect/>
          </a:stretch>
        </p:blipFill>
        <p:spPr>
          <a:xfrm>
            <a:off x="3169800" y="4553640"/>
            <a:ext cx="3364920" cy="13377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10"/>
          <p:cNvSpPr/>
          <p:nvPr/>
        </p:nvSpPr>
        <p:spPr>
          <a:xfrm>
            <a:off x="6733080" y="4761000"/>
            <a:ext cx="2410560" cy="914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Edge detection – rely on pre-defined features [2]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39" name="文本框 17"/>
          <p:cNvSpPr/>
          <p:nvPr/>
        </p:nvSpPr>
        <p:spPr>
          <a:xfrm>
            <a:off x="820800" y="2064600"/>
            <a:ext cx="7596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/>
          <p:nvPr/>
        </p:nvSpPr>
        <p:spPr>
          <a:xfrm>
            <a:off x="122040" y="5328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Introduction</a:t>
            </a:r>
            <a:endParaRPr lang="en-CA" sz="3600" b="0" strike="noStrike" spc="-1">
              <a:latin typeface="Arial" panose="020B0604020202020204"/>
            </a:endParaRPr>
          </a:p>
        </p:txBody>
      </p:sp>
      <p:sp>
        <p:nvSpPr>
          <p:cNvPr id="241" name="PlaceHolder 1"/>
          <p:cNvSpPr/>
          <p:nvPr/>
        </p:nvSpPr>
        <p:spPr>
          <a:xfrm>
            <a:off x="428760" y="619920"/>
            <a:ext cx="79884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591380"/>
                </a:solidFill>
                <a:latin typeface="Times New Roman" panose="02020603050405020304"/>
                <a:ea typeface="MS PGothic" panose="020B0600070205080204" charset="-128"/>
              </a:rPr>
              <a:t>Background</a:t>
            </a:r>
            <a:endParaRPr lang="en-CA" sz="2800" b="0" strike="noStrike" spc="-1">
              <a:latin typeface="Arial" panose="020B0604020202020204"/>
            </a:endParaRPr>
          </a:p>
        </p:txBody>
      </p:sp>
      <p:sp>
        <p:nvSpPr>
          <p:cNvPr id="242" name="文本框 24"/>
          <p:cNvSpPr/>
          <p:nvPr/>
        </p:nvSpPr>
        <p:spPr>
          <a:xfrm>
            <a:off x="556200" y="1419840"/>
            <a:ext cx="8349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782336"/>
                </a:solidFill>
                <a:latin typeface="Times New Roman" panose="02020603050405020304"/>
                <a:ea typeface="MS PGothic" panose="020B0600070205080204" charset="-128"/>
              </a:rPr>
              <a:t>3D Point Cloud Semantic Segmentation</a:t>
            </a:r>
            <a:endParaRPr lang="en-CA" sz="2400" b="0" strike="noStrike" spc="-1">
              <a:latin typeface="Arial" panose="020B0604020202020204"/>
            </a:endParaRPr>
          </a:p>
        </p:txBody>
      </p:sp>
      <p:sp>
        <p:nvSpPr>
          <p:cNvPr id="243" name="PlaceHolder 2"/>
          <p:cNvSpPr/>
          <p:nvPr/>
        </p:nvSpPr>
        <p:spPr>
          <a:xfrm>
            <a:off x="820800" y="3842280"/>
            <a:ext cx="1688400" cy="1577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sz="2000" b="1" i="1" strike="noStrike" spc="-1">
                <a:solidFill>
                  <a:srgbClr val="000000"/>
                </a:solidFill>
                <a:latin typeface="Times New Roman" panose="02020603050405020304"/>
                <a:ea typeface="MS PGothic" panose="020B0600070205080204" charset="-128"/>
              </a:rPr>
              <a:t>Non Deep learning-based methods</a:t>
            </a:r>
            <a:endParaRPr lang="en-US" sz="2000" b="1" i="1" strike="noStrike" spc="-1">
              <a:solidFill>
                <a:srgbClr val="000000"/>
              </a:solidFill>
              <a:latin typeface="Times New Roman" panose="02020603050405020304"/>
              <a:ea typeface="MS PGothic" panose="020B0600070205080204" charset="-128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 altLang="en-CA" sz="2000" i="1" spc="-1">
                <a:latin typeface="Arial" panose="020B0604020202020204"/>
                <a:sym typeface="+mn-ea"/>
              </a:rPr>
              <a:t>(</a:t>
            </a:r>
            <a:r>
              <a:rPr lang="en-US" altLang="en-CA" sz="2000" i="1" spc="-1">
                <a:latin typeface="Times New Roman" panose="02020603050405020304" charset="0"/>
                <a:cs typeface="Times New Roman" panose="02020603050405020304" charset="0"/>
                <a:sym typeface="+mn-ea"/>
              </a:rPr>
              <a:t>1950-2010</a:t>
            </a:r>
            <a:r>
              <a:rPr lang="en-US" altLang="en-CA" sz="2000" i="1" spc="-1">
                <a:latin typeface="Arial" panose="020B0604020202020204"/>
                <a:sym typeface="+mn-ea"/>
              </a:rPr>
              <a:t>)</a:t>
            </a:r>
            <a:endParaRPr lang="en-US" altLang="en-CA" sz="2000" b="0" i="1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  <a:buNone/>
            </a:pPr>
            <a:endParaRPr lang="en-CA" sz="2000" b="0" strike="noStrike" spc="-1">
              <a:latin typeface="Arial" panose="020B0604020202020204"/>
            </a:endParaRPr>
          </a:p>
        </p:txBody>
      </p:sp>
      <p:sp>
        <p:nvSpPr>
          <p:cNvPr id="244" name="Rectangle: Rounded Corners 14"/>
          <p:cNvSpPr/>
          <p:nvPr/>
        </p:nvSpPr>
        <p:spPr>
          <a:xfrm>
            <a:off x="514080" y="3273120"/>
            <a:ext cx="2301840" cy="2715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5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5606280" y="3111840"/>
            <a:ext cx="3052800" cy="1435320"/>
          </a:xfrm>
          <a:prstGeom prst="rect">
            <a:avLst/>
          </a:prstGeom>
          <a:ln w="0">
            <a:noFill/>
          </a:ln>
        </p:spPr>
      </p:pic>
      <p:sp>
        <p:nvSpPr>
          <p:cNvPr id="246" name="TextBox 8"/>
          <p:cNvSpPr/>
          <p:nvPr/>
        </p:nvSpPr>
        <p:spPr>
          <a:xfrm>
            <a:off x="3385800" y="3111840"/>
            <a:ext cx="1913400" cy="11883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RANSAC – Classic but only for simple shapes [1]</a:t>
            </a:r>
            <a:endParaRPr lang="en-CA" sz="1800" b="0" strike="noStrike" spc="-1">
              <a:latin typeface="Arial" panose="020B0604020202020204"/>
            </a:endParaRPr>
          </a:p>
        </p:txBody>
      </p:sp>
      <p:pic>
        <p:nvPicPr>
          <p:cNvPr id="247" name="Picture 9" descr="A diagram of a laboratory specimen&#10;&#10;AI-generated content may be incorrect."/>
          <p:cNvPicPr/>
          <p:nvPr/>
        </p:nvPicPr>
        <p:blipFill>
          <a:blip r:embed="rId2"/>
          <a:stretch>
            <a:fillRect/>
          </a:stretch>
        </p:blipFill>
        <p:spPr>
          <a:xfrm>
            <a:off x="3169800" y="4553640"/>
            <a:ext cx="3364920" cy="1337760"/>
          </a:xfrm>
          <a:prstGeom prst="rect">
            <a:avLst/>
          </a:prstGeom>
          <a:ln w="0">
            <a:noFill/>
          </a:ln>
        </p:spPr>
      </p:pic>
      <p:sp>
        <p:nvSpPr>
          <p:cNvPr id="248" name="TextBox 10"/>
          <p:cNvSpPr/>
          <p:nvPr/>
        </p:nvSpPr>
        <p:spPr>
          <a:xfrm>
            <a:off x="6733080" y="4761000"/>
            <a:ext cx="2410560" cy="914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Overflow="overflow" horzOverflow="overflow"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Edge detection – rely on pre-defined features [2]</a:t>
            </a:r>
            <a:endParaRPr lang="en-CA" sz="1800" b="0" strike="noStrike" spc="-1">
              <a:latin typeface="Arial" panose="020B0604020202020204"/>
            </a:endParaRPr>
          </a:p>
        </p:txBody>
      </p:sp>
      <p:sp>
        <p:nvSpPr>
          <p:cNvPr id="249" name="文本框 17"/>
          <p:cNvSpPr/>
          <p:nvPr/>
        </p:nvSpPr>
        <p:spPr>
          <a:xfrm>
            <a:off x="820800" y="2064600"/>
            <a:ext cx="7596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the process fully automated? - </a:t>
            </a:r>
            <a:r>
              <a:rPr lang="en-US" sz="2000" b="1" strike="noStrike" spc="-1">
                <a:solidFill>
                  <a:srgbClr val="FF0000"/>
                </a:solidFill>
                <a:latin typeface="Times New Roman" panose="02020603050405020304"/>
                <a:ea typeface="DejaVu Sans"/>
              </a:rPr>
              <a:t>No</a:t>
            </a:r>
            <a:endParaRPr lang="en-CA" sz="20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Is it applicable when there is a limited amount of dataset? - </a:t>
            </a:r>
            <a:r>
              <a:rPr lang="en-US" sz="2000" b="1" strike="noStrike" spc="-1">
                <a:solidFill>
                  <a:srgbClr val="00B0F0"/>
                </a:solidFill>
                <a:latin typeface="Times New Roman" panose="02020603050405020304"/>
                <a:ea typeface="DejaVu Sans"/>
              </a:rPr>
              <a:t>Yes</a:t>
            </a:r>
            <a:endParaRPr lang="en-CA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0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11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12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13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14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15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16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17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18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19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2.xml><?xml version="1.0" encoding="utf-8"?>
<p:tagLst xmlns:p="http://schemas.openxmlformats.org/presentationml/2006/main">
  <p:tag name="TABLE_ENDDRAG_ORIGIN_RECT" val="327*265"/>
  <p:tag name="TABLE_ENDDRAG_RECT" val="390*225*327*265"/>
</p:tagLst>
</file>

<file path=ppt/tags/tag20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21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22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23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24.xml><?xml version="1.0" encoding="utf-8"?>
<p:tagLst xmlns:p="http://schemas.openxmlformats.org/presentationml/2006/main">
  <p:tag name="KSO_WM_UNIT_INDEX" val="7"/>
  <p:tag name="KSO_WM_UNIT_TYPE" val="f"/>
  <p:tag name="KSO_WM_UNIT_SUBTYPE" val="a"/>
  <p:tag name="KSO_WM_BEAUTIFY_FLAG" val="#wm#"/>
</p:tagLst>
</file>

<file path=ppt/tags/tag25.xml><?xml version="1.0" encoding="utf-8"?>
<p:tagLst xmlns:p="http://schemas.openxmlformats.org/presentationml/2006/main">
  <p:tag name="KSO_WM_UNIT_INDEX" val="2"/>
  <p:tag name="KSO_WM_UNIT_TYPE" val="a"/>
  <p:tag name="KSO_WM_BEAUTIFY_FLAG" val="#wm#"/>
  <p:tag name="SlideZOrder" val="4"/>
</p:tagLst>
</file>

<file path=ppt/tags/tag3.xml><?xml version="1.0" encoding="utf-8"?>
<p:tagLst xmlns:p="http://schemas.openxmlformats.org/presentationml/2006/main">
  <p:tag name="TABLE_ENDDRAG_ORIGIN_RECT" val="606*169"/>
  <p:tag name="TABLE_ENDDRAG_RECT" val="50*153*606*169"/>
</p:tagLst>
</file>

<file path=ppt/tags/tag4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5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6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7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8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ags/tag9.xml><?xml version="1.0" encoding="utf-8"?>
<p:tagLst xmlns:p="http://schemas.openxmlformats.org/presentationml/2006/main">
  <p:tag name="KSO_WM_DIAGRAM_VIRTUALLY_FRAME" val="{&quot;height&quot;:458.7610236220471,&quot;left&quot;:70.68976377952754,&quot;top&quot;:82.91141732283464,&quot;width&quot;:611.583858267716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UCSE-T15-23684-VP-GRAD-PPT-Template-V2</Template>
  <TotalTime>0</TotalTime>
  <Words>19292</Words>
  <Application>WPS 演示</Application>
  <PresentationFormat/>
  <Paragraphs>2648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62</vt:i4>
      </vt:variant>
    </vt:vector>
  </HeadingPairs>
  <TitlesOfParts>
    <vt:vector size="88" baseType="lpstr">
      <vt:lpstr>Arial</vt:lpstr>
      <vt:lpstr>SimSun</vt:lpstr>
      <vt:lpstr>Wingdings</vt:lpstr>
      <vt:lpstr>Arial</vt:lpstr>
      <vt:lpstr>DejaVu Sans</vt:lpstr>
      <vt:lpstr>Symbol</vt:lpstr>
      <vt:lpstr>Alexandria Light</vt:lpstr>
      <vt:lpstr>Segoe Print</vt:lpstr>
      <vt:lpstr>Kufam</vt:lpstr>
      <vt:lpstr>Alexandria SemiBold</vt:lpstr>
      <vt:lpstr>Times New Roman</vt:lpstr>
      <vt:lpstr>Calibri</vt:lpstr>
      <vt:lpstr>Times New Roman</vt:lpstr>
      <vt:lpstr>MS PGothic</vt:lpstr>
      <vt:lpstr>Sitka Banner</vt:lpstr>
      <vt:lpstr>Microsoft YaHei</vt:lpstr>
      <vt:lpstr>Arial Unicode MS</vt:lpstr>
      <vt:lpstr>Baskerville Old Face</vt:lpstr>
      <vt:lpstr>Calibri</vt:lpstr>
      <vt:lpstr>Gill Sans</vt:lpstr>
      <vt:lpstr>Sitka Banner</vt:lpstr>
      <vt:lpstr>Candara Light</vt:lpstr>
      <vt:lpstr>Office Theme</vt:lpstr>
      <vt:lpstr>Office Theme</vt:lpstr>
      <vt:lpstr>Office Theme</vt:lpstr>
      <vt:lpstr>1_Office Theme</vt:lpstr>
      <vt:lpstr>PowerPoint 演示文稿</vt:lpstr>
      <vt:lpstr>06</vt:lpstr>
      <vt:lpstr>Introduction</vt:lpstr>
      <vt:lpstr>Introduction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skantea</cp:lastModifiedBy>
  <cp:revision>333</cp:revision>
  <cp:lastPrinted>2020-10-07T00:47:00Z</cp:lastPrinted>
  <dcterms:created xsi:type="dcterms:W3CDTF">2016-10-20T13:59:00Z</dcterms:created>
  <dcterms:modified xsi:type="dcterms:W3CDTF">2025-03-16T20:10:11Z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0x0101007C062B8896626B4C8C79D0463E2B1754</vt:lpwstr>
  </property>
  <property fmtid="{D5CDD505-2E9C-101B-9397-08002B2CF9AE}" pid="3" name="ICV">
    <vt:lpwstr>DFF29A7D8D93476B9201297B22CA7A59_13</vt:lpwstr>
  </property>
  <property fmtid="{D5CDD505-2E9C-101B-9397-08002B2CF9AE}" pid="4" name="KSOProductBuildVer">
    <vt:lpwstr>2052-12.1.0.20305</vt:lpwstr>
  </property>
  <property fmtid="{D5CDD505-2E9C-101B-9397-08002B2CF9AE}" pid="5" name="Notes">
    <vt:i4>19</vt:i4>
  </property>
  <property fmtid="{D5CDD505-2E9C-101B-9397-08002B2CF9AE}" pid="6" name="PresentationFormat">
    <vt:lpwstr>On-screen Show (4:3)</vt:lpwstr>
  </property>
  <property fmtid="{D5CDD505-2E9C-101B-9397-08002B2CF9AE}" pid="7" name="Slides">
    <vt:i4>60</vt:i4>
  </property>
</Properties>
</file>